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4"/>
  </p:notesMasterIdLst>
  <p:sldIdLst>
    <p:sldId id="256" r:id="rId2"/>
    <p:sldId id="260" r:id="rId3"/>
    <p:sldId id="285" r:id="rId4"/>
    <p:sldId id="286" r:id="rId5"/>
    <p:sldId id="263" r:id="rId6"/>
    <p:sldId id="267" r:id="rId7"/>
    <p:sldId id="269" r:id="rId8"/>
    <p:sldId id="270" r:id="rId9"/>
    <p:sldId id="277" r:id="rId10"/>
    <p:sldId id="284" r:id="rId11"/>
    <p:sldId id="282" r:id="rId12"/>
    <p:sldId id="281"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524"/>
    <p:restoredTop sz="84382"/>
  </p:normalViewPr>
  <p:slideViewPr>
    <p:cSldViewPr snapToGrid="0" snapToObjects="1">
      <p:cViewPr varScale="1">
        <p:scale>
          <a:sx n="131" d="100"/>
          <a:sy n="131" d="100"/>
        </p:scale>
        <p:origin x="1864"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75CF495-92EF-A143-8200-E7D027231404}" type="datetimeFigureOut">
              <a:rPr lang="en-US" smtClean="0"/>
              <a:t>10/11/21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52D385-4140-F645-8C54-6EAA3E5F2F33}" type="slidenum">
              <a:rPr lang="en-US" smtClean="0"/>
              <a:t>‹#›</a:t>
            </a:fld>
            <a:endParaRPr lang="en-US"/>
          </a:p>
        </p:txBody>
      </p:sp>
    </p:spTree>
    <p:extLst>
      <p:ext uri="{BB962C8B-B14F-4D97-AF65-F5344CB8AC3E}">
        <p14:creationId xmlns:p14="http://schemas.microsoft.com/office/powerpoint/2010/main" val="41633582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Hello, everyone! I am </a:t>
            </a:r>
            <a:r>
              <a:rPr lang="en-US" sz="1200" b="0" i="0" u="none" strike="noStrike" kern="1200" dirty="0" err="1">
                <a:solidFill>
                  <a:schemeClr val="tx1"/>
                </a:solidFill>
                <a:effectLst/>
                <a:latin typeface="+mn-lt"/>
                <a:ea typeface="+mn-ea"/>
                <a:cs typeface="+mn-cs"/>
              </a:rPr>
              <a:t>Xinwei</a:t>
            </a:r>
            <a:r>
              <a:rPr lang="en-US" sz="1200" b="0" i="0" u="none" strike="noStrike" kern="1200" dirty="0">
                <a:solidFill>
                  <a:schemeClr val="tx1"/>
                </a:solidFill>
                <a:effectLst/>
                <a:latin typeface="+mn-lt"/>
                <a:ea typeface="+mn-ea"/>
                <a:cs typeface="+mn-cs"/>
              </a:rPr>
              <a:t> Fu.</a:t>
            </a:r>
            <a:endParaRPr lang="en-US" b="0" dirty="0">
              <a:effectLst/>
            </a:endParaRPr>
          </a:p>
          <a:p>
            <a:pPr rtl="0"/>
            <a:r>
              <a:rPr lang="en-US" sz="1200" b="0" i="0" u="none" strike="noStrike" kern="1200" dirty="0">
                <a:solidFill>
                  <a:schemeClr val="tx1"/>
                </a:solidFill>
                <a:effectLst/>
                <a:latin typeface="+mn-lt"/>
                <a:ea typeface="+mn-ea"/>
                <a:cs typeface="+mn-cs"/>
              </a:rPr>
              <a:t>Today I will present Witcher: Systematic Crash Consistency Testing for Non-Volatile Memory Key-Value Stores.</a:t>
            </a:r>
            <a:endParaRPr lang="en-US" b="0" dirty="0">
              <a:effectLst/>
            </a:endParaRPr>
          </a:p>
          <a:p>
            <a:pPr rtl="0"/>
            <a:r>
              <a:rPr lang="en-US" sz="1200" b="0" i="0" u="none" strike="noStrike" kern="1200" dirty="0">
                <a:solidFill>
                  <a:schemeClr val="tx1"/>
                </a:solidFill>
                <a:effectLst/>
                <a:latin typeface="+mn-lt"/>
                <a:ea typeface="+mn-ea"/>
                <a:cs typeface="+mn-cs"/>
              </a:rPr>
              <a:t>This is a joint work from Virginia Tech and Stony Brook University.</a:t>
            </a:r>
            <a:endParaRPr lang="en-US" b="0" dirty="0">
              <a:effectLst/>
            </a:endParaRPr>
          </a:p>
        </p:txBody>
      </p:sp>
      <p:sp>
        <p:nvSpPr>
          <p:cNvPr id="4" name="Slide Number Placeholder 3"/>
          <p:cNvSpPr>
            <a:spLocks noGrp="1"/>
          </p:cNvSpPr>
          <p:nvPr>
            <p:ph type="sldNum" sz="quarter" idx="5"/>
          </p:nvPr>
        </p:nvSpPr>
        <p:spPr/>
        <p:txBody>
          <a:bodyPr/>
          <a:lstStyle/>
          <a:p>
            <a:fld id="{C252D385-4140-F645-8C54-6EAA3E5F2F33}" type="slidenum">
              <a:rPr lang="en-US" smtClean="0"/>
              <a:t>1</a:t>
            </a:fld>
            <a:endParaRPr lang="en-US"/>
          </a:p>
        </p:txBody>
      </p:sp>
    </p:spTree>
    <p:extLst>
      <p:ext uri="{BB962C8B-B14F-4D97-AF65-F5344CB8AC3E}">
        <p14:creationId xmlns:p14="http://schemas.microsoft.com/office/powerpoint/2010/main" val="13827502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I’d like to show one new bug from the PMDK memory allocator, detected by Witcher.</a:t>
            </a:r>
            <a:endParaRPr lang="en-US" b="0" dirty="0">
              <a:effectLst/>
            </a:endParaRPr>
          </a:p>
          <a:p>
            <a:pPr rtl="0"/>
            <a:r>
              <a:rPr lang="en-US" sz="1200" b="0" i="0" u="none" strike="noStrike" kern="1200" dirty="0">
                <a:solidFill>
                  <a:schemeClr val="tx1"/>
                </a:solidFill>
                <a:effectLst/>
                <a:latin typeface="+mn-lt"/>
                <a:ea typeface="+mn-ea"/>
                <a:cs typeface="+mn-cs"/>
              </a:rPr>
              <a:t>In this code snippet, it changes the old header first and then writes a new header.</a:t>
            </a:r>
            <a:endParaRPr lang="en-US" b="0" dirty="0">
              <a:effectLst/>
            </a:endParaRPr>
          </a:p>
          <a:p>
            <a:pPr rtl="0"/>
            <a:r>
              <a:rPr lang="en-US" sz="1200" b="0" i="0" u="none" strike="noStrike" kern="1200" dirty="0">
                <a:solidFill>
                  <a:schemeClr val="tx1"/>
                </a:solidFill>
                <a:effectLst/>
                <a:latin typeface="+mn-lt"/>
                <a:ea typeface="+mn-ea"/>
                <a:cs typeface="+mn-cs"/>
              </a:rPr>
              <a:t>However, the Failure atomicity algorithm of PMDK requires that the new header should be initialized before the old header is changed.</a:t>
            </a:r>
            <a:endParaRPr lang="en-US" b="0" dirty="0">
              <a:effectLst/>
            </a:endParaRPr>
          </a:p>
          <a:p>
            <a:pPr rtl="0"/>
            <a:r>
              <a:rPr lang="en-US" sz="1200" b="0" i="0" u="none" strike="noStrike" kern="1200" dirty="0">
                <a:solidFill>
                  <a:schemeClr val="tx1"/>
                </a:solidFill>
                <a:effectLst/>
                <a:latin typeface="+mn-lt"/>
                <a:ea typeface="+mn-ea"/>
                <a:cs typeface="+mn-cs"/>
              </a:rPr>
              <a:t>To fix the bug, we need to flip the order of those two function calls.</a:t>
            </a:r>
            <a:endParaRPr lang="en-US" b="0" dirty="0">
              <a:effectLst/>
            </a:endParaRPr>
          </a:p>
          <a:p>
            <a:pPr rtl="0"/>
            <a:r>
              <a:rPr lang="en-US" sz="1200" b="0" i="0" u="none" strike="noStrike" kern="1200" dirty="0">
                <a:solidFill>
                  <a:schemeClr val="tx1"/>
                </a:solidFill>
                <a:effectLst/>
                <a:latin typeface="+mn-lt"/>
                <a:ea typeface="+mn-ea"/>
                <a:cs typeface="+mn-cs"/>
              </a:rPr>
              <a:t>Detecting this bug requires application-specific knowledge. Witcher is able to detect this bug by using Likely-correctness condition inference and Output equivalence checking.</a:t>
            </a:r>
            <a:endParaRPr lang="en-US" b="0" dirty="0">
              <a:effectLst/>
            </a:endParaRPr>
          </a:p>
          <a:p>
            <a:br>
              <a:rPr lang="en-US" dirty="0"/>
            </a:br>
            <a:endParaRPr lang="en-US" dirty="0"/>
          </a:p>
        </p:txBody>
      </p:sp>
      <p:sp>
        <p:nvSpPr>
          <p:cNvPr id="4" name="Slide Number Placeholder 3"/>
          <p:cNvSpPr>
            <a:spLocks noGrp="1"/>
          </p:cNvSpPr>
          <p:nvPr>
            <p:ph type="sldNum" sz="quarter" idx="5"/>
          </p:nvPr>
        </p:nvSpPr>
        <p:spPr/>
        <p:txBody>
          <a:bodyPr/>
          <a:lstStyle/>
          <a:p>
            <a:fld id="{C252D385-4140-F645-8C54-6EAA3E5F2F33}" type="slidenum">
              <a:rPr lang="en-US" smtClean="0"/>
              <a:t>10</a:t>
            </a:fld>
            <a:endParaRPr lang="en-US"/>
          </a:p>
        </p:txBody>
      </p:sp>
    </p:spTree>
    <p:extLst>
      <p:ext uri="{BB962C8B-B14F-4D97-AF65-F5344CB8AC3E}">
        <p14:creationId xmlns:p14="http://schemas.microsoft.com/office/powerpoint/2010/main" val="3890928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We also evaluated how effectively Witcher can prune the testing space, and thus improves scalability. </a:t>
            </a:r>
            <a:endParaRPr lang="en-US" b="0" dirty="0">
              <a:effectLst/>
            </a:endParaRPr>
          </a:p>
          <a:p>
            <a:pPr rtl="0"/>
            <a:br>
              <a:rPr lang="en-US" b="0" dirty="0">
                <a:effectLst/>
              </a:rPr>
            </a:br>
            <a:r>
              <a:rPr lang="en-US" sz="1200" b="0" i="0" u="none" strike="noStrike" kern="1200" dirty="0">
                <a:solidFill>
                  <a:schemeClr val="tx1"/>
                </a:solidFill>
                <a:effectLst/>
                <a:latin typeface="+mn-lt"/>
                <a:ea typeface="+mn-ea"/>
                <a:cs typeface="+mn-cs"/>
              </a:rPr>
              <a:t>First, we compare the number of tested crash states between our detector and the exhaustive searching approach </a:t>
            </a:r>
            <a:r>
              <a:rPr lang="en-US" sz="1200" b="0" i="0" u="none" strike="noStrike" kern="1200" dirty="0" err="1">
                <a:solidFill>
                  <a:schemeClr val="tx1"/>
                </a:solidFill>
                <a:effectLst/>
                <a:latin typeface="+mn-lt"/>
                <a:ea typeface="+mn-ea"/>
                <a:cs typeface="+mn-cs"/>
              </a:rPr>
              <a:t>Yat</a:t>
            </a:r>
            <a:r>
              <a:rPr lang="en-US" sz="1200" b="0" i="0" u="none" strike="noStrike" kern="1200" dirty="0">
                <a:solidFill>
                  <a:schemeClr val="tx1"/>
                </a:solidFill>
                <a:effectLst/>
                <a:latin typeface="+mn-lt"/>
                <a:ea typeface="+mn-ea"/>
                <a:cs typeface="+mn-cs"/>
              </a:rPr>
              <a:t> from ATC’14.</a:t>
            </a:r>
            <a:endParaRPr lang="en-US" b="0" dirty="0">
              <a:effectLst/>
            </a:endParaRPr>
          </a:p>
          <a:p>
            <a:pPr rtl="0"/>
            <a:r>
              <a:rPr lang="en-US" sz="1200" b="0" i="0" u="none" strike="noStrike" kern="1200" dirty="0">
                <a:solidFill>
                  <a:schemeClr val="tx1"/>
                </a:solidFill>
                <a:effectLst/>
                <a:latin typeface="+mn-lt"/>
                <a:ea typeface="+mn-ea"/>
                <a:cs typeface="+mn-cs"/>
              </a:rPr>
              <a:t>We use the same trace with 2000 random operations.</a:t>
            </a:r>
            <a:endParaRPr lang="en-US" b="0" dirty="0">
              <a:effectLst/>
            </a:endParaRPr>
          </a:p>
          <a:p>
            <a:pPr rtl="0"/>
            <a:r>
              <a:rPr lang="en-US" sz="1200" b="0" i="0" u="none" strike="noStrike" kern="1200" dirty="0">
                <a:solidFill>
                  <a:schemeClr val="tx1"/>
                </a:solidFill>
                <a:effectLst/>
                <a:latin typeface="+mn-lt"/>
                <a:ea typeface="+mn-ea"/>
                <a:cs typeface="+mn-cs"/>
              </a:rPr>
              <a:t>As shown in the figure, The test space of </a:t>
            </a:r>
            <a:r>
              <a:rPr lang="en-US" sz="1200" b="0" i="0" u="none" strike="noStrike" kern="1200" dirty="0" err="1">
                <a:solidFill>
                  <a:schemeClr val="tx1"/>
                </a:solidFill>
                <a:effectLst/>
                <a:latin typeface="+mn-lt"/>
                <a:ea typeface="+mn-ea"/>
                <a:cs typeface="+mn-cs"/>
              </a:rPr>
              <a:t>Yat</a:t>
            </a:r>
            <a:r>
              <a:rPr lang="en-US" sz="1200" b="0" i="0" u="none" strike="noStrike" kern="1200" dirty="0">
                <a:solidFill>
                  <a:schemeClr val="tx1"/>
                </a:solidFill>
                <a:effectLst/>
                <a:latin typeface="+mn-lt"/>
                <a:ea typeface="+mn-ea"/>
                <a:cs typeface="+mn-cs"/>
              </a:rPr>
              <a:t> is several orders larger than our tool. </a:t>
            </a:r>
          </a:p>
          <a:p>
            <a:pPr rtl="0"/>
            <a:r>
              <a:rPr lang="en-US" sz="1200" b="0" i="0" u="none" strike="noStrike" kern="1200" dirty="0">
                <a:solidFill>
                  <a:schemeClr val="tx1"/>
                </a:solidFill>
                <a:effectLst/>
                <a:latin typeface="+mn-lt"/>
                <a:ea typeface="+mn-ea"/>
                <a:cs typeface="+mn-cs"/>
              </a:rPr>
              <a:t>We only test when there is a correctness condition violation, significantly reducing the number of test cases (yet detecting many bugs).</a:t>
            </a:r>
            <a:endParaRPr lang="en-US" b="0" dirty="0">
              <a:effectLst/>
            </a:endParaRPr>
          </a:p>
          <a:p>
            <a:pPr rtl="0"/>
            <a:br>
              <a:rPr lang="en-US" b="0" dirty="0">
                <a:effectLst/>
              </a:rPr>
            </a:br>
            <a:r>
              <a:rPr lang="en-US" sz="1200" b="0" i="0" u="none" strike="noStrike" kern="1200" dirty="0">
                <a:solidFill>
                  <a:schemeClr val="tx1"/>
                </a:solidFill>
                <a:effectLst/>
                <a:latin typeface="+mn-lt"/>
                <a:ea typeface="+mn-ea"/>
                <a:cs typeface="+mn-cs"/>
              </a:rPr>
              <a:t>Second, we also compare our tool against random searching with 100M possible crash states. </a:t>
            </a:r>
            <a:endParaRPr lang="en-US" b="0" dirty="0">
              <a:effectLst/>
            </a:endParaRPr>
          </a:p>
          <a:p>
            <a:pPr rtl="0"/>
            <a:r>
              <a:rPr lang="en-US" sz="1200" b="0" i="0" u="none" strike="noStrike" kern="1200" dirty="0">
                <a:solidFill>
                  <a:schemeClr val="tx1"/>
                </a:solidFill>
                <a:effectLst/>
                <a:latin typeface="+mn-lt"/>
                <a:ea typeface="+mn-ea"/>
                <a:cs typeface="+mn-cs"/>
              </a:rPr>
              <a:t>Testing each 100M crash states costs around 1 week.</a:t>
            </a:r>
            <a:endParaRPr lang="en-US" b="0" dirty="0">
              <a:effectLst/>
            </a:endParaRPr>
          </a:p>
          <a:p>
            <a:pPr rtl="0"/>
            <a:r>
              <a:rPr lang="en-US" sz="1200" b="0" i="0" u="none" strike="noStrike" kern="1200" dirty="0">
                <a:solidFill>
                  <a:schemeClr val="tx1"/>
                </a:solidFill>
                <a:effectLst/>
                <a:latin typeface="+mn-lt"/>
                <a:ea typeface="+mn-ea"/>
                <a:cs typeface="+mn-cs"/>
              </a:rPr>
              <a:t>The results show that the random 100M case can only detect one or two of the bugs that Witcher detected, which shows that random searching does not work. </a:t>
            </a:r>
          </a:p>
          <a:p>
            <a:pPr rtl="0"/>
            <a:r>
              <a:rPr lang="en-US" sz="1200" b="0" i="0" u="none" strike="noStrike" kern="1200" dirty="0">
                <a:solidFill>
                  <a:schemeClr val="tx1"/>
                </a:solidFill>
                <a:effectLst/>
                <a:latin typeface="+mn-lt"/>
                <a:ea typeface="+mn-ea"/>
                <a:cs typeface="+mn-cs"/>
              </a:rPr>
              <a:t>And Witcher effectively detects many bugs.</a:t>
            </a:r>
            <a:endParaRPr lang="en-US" b="0" dirty="0">
              <a:effectLst/>
            </a:endParaRPr>
          </a:p>
          <a:p>
            <a:br>
              <a:rPr lang="en-US" dirty="0"/>
            </a:br>
            <a:endParaRPr lang="en-US" dirty="0"/>
          </a:p>
        </p:txBody>
      </p:sp>
      <p:sp>
        <p:nvSpPr>
          <p:cNvPr id="4" name="Slide Number Placeholder 3"/>
          <p:cNvSpPr>
            <a:spLocks noGrp="1"/>
          </p:cNvSpPr>
          <p:nvPr>
            <p:ph type="sldNum" sz="quarter" idx="5"/>
          </p:nvPr>
        </p:nvSpPr>
        <p:spPr/>
        <p:txBody>
          <a:bodyPr/>
          <a:lstStyle/>
          <a:p>
            <a:fld id="{C252D385-4140-F645-8C54-6EAA3E5F2F33}" type="slidenum">
              <a:rPr lang="en-US" smtClean="0"/>
              <a:t>11</a:t>
            </a:fld>
            <a:endParaRPr lang="en-US"/>
          </a:p>
        </p:txBody>
      </p:sp>
    </p:spTree>
    <p:extLst>
      <p:ext uri="{BB962C8B-B14F-4D97-AF65-F5344CB8AC3E}">
        <p14:creationId xmlns:p14="http://schemas.microsoft.com/office/powerpoint/2010/main" val="2506107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In conclusion </a:t>
            </a:r>
            <a:endParaRPr lang="en-US" b="0" dirty="0">
              <a:effectLst/>
            </a:endParaRPr>
          </a:p>
          <a:p>
            <a:pPr rtl="0"/>
            <a:r>
              <a:rPr lang="en-US" sz="1200" b="0" i="0" u="none" strike="noStrike" kern="1200" dirty="0">
                <a:solidFill>
                  <a:schemeClr val="tx1"/>
                </a:solidFill>
                <a:effectLst/>
                <a:latin typeface="+mn-lt"/>
                <a:ea typeface="+mn-ea"/>
                <a:cs typeface="+mn-cs"/>
              </a:rPr>
              <a:t>Developing a correct NVM-backed crash consistent program is hard </a:t>
            </a:r>
            <a:endParaRPr lang="en-US" b="0" dirty="0">
              <a:effectLst/>
            </a:endParaRPr>
          </a:p>
          <a:p>
            <a:pPr rtl="0"/>
            <a:br>
              <a:rPr lang="en-US" b="0" dirty="0">
                <a:effectLst/>
              </a:rPr>
            </a:br>
            <a:r>
              <a:rPr lang="en-US" sz="1200" b="0" i="0" u="none" strike="noStrike" kern="1200" dirty="0">
                <a:solidFill>
                  <a:schemeClr val="tx1"/>
                </a:solidFill>
                <a:effectLst/>
                <a:latin typeface="+mn-lt"/>
                <a:ea typeface="+mn-ea"/>
                <a:cs typeface="+mn-cs"/>
              </a:rPr>
              <a:t>The proposed tool, Witcher,</a:t>
            </a:r>
            <a:endParaRPr lang="en-US" b="0" dirty="0">
              <a:effectLst/>
            </a:endParaRPr>
          </a:p>
          <a:p>
            <a:pPr rtl="0"/>
            <a:r>
              <a:rPr lang="en-US" sz="1200" b="0" i="0" u="none" strike="noStrike" kern="1200" dirty="0">
                <a:solidFill>
                  <a:schemeClr val="tx1"/>
                </a:solidFill>
                <a:effectLst/>
                <a:latin typeface="+mn-lt"/>
                <a:ea typeface="+mn-ea"/>
                <a:cs typeface="+mn-cs"/>
              </a:rPr>
              <a:t>Infers Likely-Correctness Conditions to prune test space </a:t>
            </a:r>
            <a:endParaRPr lang="en-US" b="0" dirty="0">
              <a:effectLst/>
            </a:endParaRPr>
          </a:p>
          <a:p>
            <a:pPr rtl="0"/>
            <a:r>
              <a:rPr lang="en-US" sz="1200" b="0" i="0" u="none" strike="noStrike" kern="1200" dirty="0">
                <a:solidFill>
                  <a:schemeClr val="tx1"/>
                </a:solidFill>
                <a:effectLst/>
                <a:latin typeface="+mn-lt"/>
                <a:ea typeface="+mn-ea"/>
                <a:cs typeface="+mn-cs"/>
              </a:rPr>
              <a:t>Performs Output Equivalence Checking to test inconsistencies automatically </a:t>
            </a:r>
            <a:endParaRPr lang="en-US" b="0" dirty="0">
              <a:effectLst/>
            </a:endParaRPr>
          </a:p>
          <a:p>
            <a:pPr rtl="0"/>
            <a:br>
              <a:rPr lang="en-US" b="0" dirty="0">
                <a:effectLst/>
              </a:rPr>
            </a:br>
            <a:r>
              <a:rPr lang="en-US" sz="1200" b="0" i="0" u="none" strike="noStrike" kern="1200" dirty="0">
                <a:solidFill>
                  <a:schemeClr val="tx1"/>
                </a:solidFill>
                <a:effectLst/>
                <a:latin typeface="+mn-lt"/>
                <a:ea typeface="+mn-ea"/>
                <a:cs typeface="+mn-cs"/>
              </a:rPr>
              <a:t>In evaluation, Witcher detected 205 (149 new) correctness/performance bugs in NVM-backed key-value stores and PMDK library.</a:t>
            </a:r>
            <a:endParaRPr lang="en-US" b="0" dirty="0">
              <a:effectLst/>
            </a:endParaRPr>
          </a:p>
          <a:p>
            <a:pPr rtl="0"/>
            <a:br>
              <a:rPr lang="en-US" b="0" dirty="0">
                <a:effectLst/>
              </a:rPr>
            </a:br>
            <a:r>
              <a:rPr lang="en-US" sz="1200" b="0" i="0" u="none" strike="noStrike" kern="1200" dirty="0">
                <a:solidFill>
                  <a:schemeClr val="tx1"/>
                </a:solidFill>
                <a:effectLst/>
                <a:latin typeface="+mn-lt"/>
                <a:ea typeface="+mn-ea"/>
                <a:cs typeface="+mn-cs"/>
              </a:rPr>
              <a:t>Witcher can effectively detect NVM bugs without a user-provided checker without a test space explosion problem.</a:t>
            </a:r>
            <a:endParaRPr lang="en-US" b="0" dirty="0">
              <a:effectLst/>
            </a:endParaRPr>
          </a:p>
        </p:txBody>
      </p:sp>
      <p:sp>
        <p:nvSpPr>
          <p:cNvPr id="4" name="Slide Number Placeholder 3"/>
          <p:cNvSpPr>
            <a:spLocks noGrp="1"/>
          </p:cNvSpPr>
          <p:nvPr>
            <p:ph type="sldNum" sz="quarter" idx="5"/>
          </p:nvPr>
        </p:nvSpPr>
        <p:spPr/>
        <p:txBody>
          <a:bodyPr/>
          <a:lstStyle/>
          <a:p>
            <a:fld id="{C252D385-4140-F645-8C54-6EAA3E5F2F33}" type="slidenum">
              <a:rPr lang="en-US" smtClean="0"/>
              <a:t>12</a:t>
            </a:fld>
            <a:endParaRPr lang="en-US"/>
          </a:p>
        </p:txBody>
      </p:sp>
    </p:spTree>
    <p:extLst>
      <p:ext uri="{BB962C8B-B14F-4D97-AF65-F5344CB8AC3E}">
        <p14:creationId xmlns:p14="http://schemas.microsoft.com/office/powerpoint/2010/main" val="36783480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NVM has been considered to revolutionize the storage stack by providing the following properties: persistent, byte-addressable, low access latency and high capacity.</a:t>
            </a:r>
            <a:endParaRPr lang="en-US" b="0" dirty="0">
              <a:effectLst/>
            </a:endParaRPr>
          </a:p>
          <a:p>
            <a:pPr rtl="0"/>
            <a:br>
              <a:rPr lang="en-US" b="0" dirty="0">
                <a:effectLst/>
              </a:rPr>
            </a:br>
            <a:r>
              <a:rPr lang="en-US" sz="1200" b="0" i="0" u="none" strike="noStrike" kern="1200" dirty="0">
                <a:solidFill>
                  <a:schemeClr val="tx1"/>
                </a:solidFill>
                <a:effectLst/>
                <a:latin typeface="+mn-lt"/>
                <a:ea typeface="+mn-ea"/>
                <a:cs typeface="+mn-cs"/>
              </a:rPr>
              <a:t>However NVM programming is hard because you must guarantee the integrity of your data even under power failure. Formally, a crash consistent application can recover a consistent state from persistent memory (NVM) in the event of a crash like a power failure.</a:t>
            </a:r>
            <a:endParaRPr lang="en-US" b="0" dirty="0">
              <a:effectLst/>
            </a:endParaRPr>
          </a:p>
          <a:p>
            <a:pPr rtl="0"/>
            <a:br>
              <a:rPr lang="en-US" b="0" dirty="0">
                <a:effectLst/>
              </a:rPr>
            </a:br>
            <a:r>
              <a:rPr lang="en-US" sz="1200" b="0" i="0" u="none" strike="noStrike" kern="1200" dirty="0">
                <a:solidFill>
                  <a:schemeClr val="tx1"/>
                </a:solidFill>
                <a:effectLst/>
                <a:latin typeface="+mn-lt"/>
                <a:ea typeface="+mn-ea"/>
                <a:cs typeface="+mn-cs"/>
              </a:rPr>
              <a:t>In the current architecture, a cache is volatile. Volatile cache states may be lost upon a crash. So, controlling the durability and the ordering for </a:t>
            </a:r>
            <a:r>
              <a:rPr lang="en-US" sz="1200" b="0" i="0" u="none" strike="noStrike" kern="1200" dirty="0" err="1">
                <a:solidFill>
                  <a:schemeClr val="tx1"/>
                </a:solidFill>
                <a:effectLst/>
                <a:latin typeface="+mn-lt"/>
                <a:ea typeface="+mn-ea"/>
                <a:cs typeface="+mn-cs"/>
              </a:rPr>
              <a:t>cachelines</a:t>
            </a:r>
            <a:r>
              <a:rPr lang="en-US" sz="1200" b="0" i="0" u="none" strike="noStrike" kern="1200" dirty="0">
                <a:solidFill>
                  <a:schemeClr val="tx1"/>
                </a:solidFill>
                <a:effectLst/>
                <a:latin typeface="+mn-lt"/>
                <a:ea typeface="+mn-ea"/>
                <a:cs typeface="+mn-cs"/>
              </a:rPr>
              <a:t> is the core in the NVM programming.</a:t>
            </a:r>
            <a:endParaRPr lang="en-US" b="0" dirty="0">
              <a:effectLst/>
            </a:endParaRPr>
          </a:p>
        </p:txBody>
      </p:sp>
      <p:sp>
        <p:nvSpPr>
          <p:cNvPr id="4" name="Slide Number Placeholder 3"/>
          <p:cNvSpPr>
            <a:spLocks noGrp="1"/>
          </p:cNvSpPr>
          <p:nvPr>
            <p:ph type="sldNum" sz="quarter" idx="5"/>
          </p:nvPr>
        </p:nvSpPr>
        <p:spPr/>
        <p:txBody>
          <a:bodyPr/>
          <a:lstStyle/>
          <a:p>
            <a:fld id="{C252D385-4140-F645-8C54-6EAA3E5F2F33}" type="slidenum">
              <a:rPr lang="en-US" smtClean="0"/>
              <a:t>2</a:t>
            </a:fld>
            <a:endParaRPr lang="en-US"/>
          </a:p>
        </p:txBody>
      </p:sp>
    </p:spTree>
    <p:extLst>
      <p:ext uri="{BB962C8B-B14F-4D97-AF65-F5344CB8AC3E}">
        <p14:creationId xmlns:p14="http://schemas.microsoft.com/office/powerpoint/2010/main" val="32417291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To support NVM programming, Intel provides two primitives for controlling </a:t>
            </a:r>
            <a:r>
              <a:rPr lang="en-US" sz="1200" b="0" i="0" u="none" strike="noStrike" kern="1200" dirty="0" err="1">
                <a:solidFill>
                  <a:schemeClr val="tx1"/>
                </a:solidFill>
                <a:effectLst/>
                <a:latin typeface="+mn-lt"/>
                <a:ea typeface="+mn-ea"/>
                <a:cs typeface="+mn-cs"/>
              </a:rPr>
              <a:t>cacheline</a:t>
            </a:r>
            <a:r>
              <a:rPr lang="en-US" sz="1200" b="0" i="0" u="none" strike="noStrike" kern="1200" dirty="0">
                <a:solidFill>
                  <a:schemeClr val="tx1"/>
                </a:solidFill>
                <a:effectLst/>
                <a:latin typeface="+mn-lt"/>
                <a:ea typeface="+mn-ea"/>
                <a:cs typeface="+mn-cs"/>
              </a:rPr>
              <a:t> eviction. Once a data is evicted from the cache, it becomes persistent.</a:t>
            </a:r>
            <a:endParaRPr lang="en-US" b="0" dirty="0">
              <a:effectLst/>
            </a:endParaRPr>
          </a:p>
          <a:p>
            <a:pPr rtl="0"/>
            <a:r>
              <a:rPr lang="en-US" sz="1200" b="0" i="0" u="none" strike="noStrike" kern="1200" dirty="0">
                <a:solidFill>
                  <a:schemeClr val="tx1"/>
                </a:solidFill>
                <a:effectLst/>
                <a:latin typeface="+mn-lt"/>
                <a:ea typeface="+mn-ea"/>
                <a:cs typeface="+mn-cs"/>
              </a:rPr>
              <a:t> </a:t>
            </a:r>
            <a:endParaRPr lang="en-US" b="0" dirty="0">
              <a:effectLst/>
            </a:endParaRPr>
          </a:p>
          <a:p>
            <a:pPr rtl="0"/>
            <a:r>
              <a:rPr lang="en-US" sz="1200" b="0" i="0" u="none" strike="noStrike" kern="1200" dirty="0">
                <a:solidFill>
                  <a:schemeClr val="tx1"/>
                </a:solidFill>
                <a:effectLst/>
                <a:latin typeface="+mn-lt"/>
                <a:ea typeface="+mn-ea"/>
                <a:cs typeface="+mn-cs"/>
              </a:rPr>
              <a:t>The first primitive is flush, it writes back a </a:t>
            </a:r>
            <a:r>
              <a:rPr lang="en-US" sz="1200" b="0" i="0" u="none" strike="noStrike" kern="1200" dirty="0" err="1">
                <a:solidFill>
                  <a:schemeClr val="tx1"/>
                </a:solidFill>
                <a:effectLst/>
                <a:latin typeface="+mn-lt"/>
                <a:ea typeface="+mn-ea"/>
                <a:cs typeface="+mn-cs"/>
              </a:rPr>
              <a:t>cacheline</a:t>
            </a:r>
            <a:r>
              <a:rPr lang="en-US" sz="1200" b="0" i="0" u="none" strike="noStrike" kern="1200" dirty="0">
                <a:solidFill>
                  <a:schemeClr val="tx1"/>
                </a:solidFill>
                <a:effectLst/>
                <a:latin typeface="+mn-lt"/>
                <a:ea typeface="+mn-ea"/>
                <a:cs typeface="+mn-cs"/>
              </a:rPr>
              <a:t> from cache to memory.</a:t>
            </a:r>
            <a:endParaRPr lang="en-US" b="0" dirty="0">
              <a:effectLst/>
            </a:endParaRPr>
          </a:p>
          <a:p>
            <a:pPr rtl="0"/>
            <a:r>
              <a:rPr lang="en-US" sz="1200" b="0" i="0" u="none" strike="noStrike" kern="1200" dirty="0">
                <a:solidFill>
                  <a:schemeClr val="tx1"/>
                </a:solidFill>
                <a:effectLst/>
                <a:latin typeface="+mn-lt"/>
                <a:ea typeface="+mn-ea"/>
                <a:cs typeface="+mn-cs"/>
              </a:rPr>
              <a:t>The second primitive is fence, it provides ordering guarantee between flushes.</a:t>
            </a:r>
            <a:endParaRPr lang="en-US" b="0" dirty="0">
              <a:effectLst/>
            </a:endParaRPr>
          </a:p>
          <a:p>
            <a:pPr rtl="0"/>
            <a:br>
              <a:rPr lang="en-US" b="0" dirty="0">
                <a:effectLst/>
              </a:rPr>
            </a:br>
            <a:r>
              <a:rPr lang="en-US" sz="1200" b="0" i="0" u="none" strike="noStrike" kern="1200" dirty="0">
                <a:solidFill>
                  <a:schemeClr val="tx1"/>
                </a:solidFill>
                <a:effectLst/>
                <a:latin typeface="+mn-lt"/>
                <a:ea typeface="+mn-ea"/>
                <a:cs typeface="+mn-cs"/>
              </a:rPr>
              <a:t>Let’s have an example here. After the first line is executed, “X=1” reaches the cache. Then a flush is executed, it issues a write back from the cache. But after executing the flush, “X=1” is not guaranteed to reach the memory. Only the following fence is finished, then “X=1” reaches the memory and becomes persistent. Then “Y=1” has the same flow.</a:t>
            </a:r>
            <a:endParaRPr lang="en-US" b="0" dirty="0">
              <a:effectLst/>
            </a:endParaRPr>
          </a:p>
          <a:p>
            <a:pPr rtl="0"/>
            <a:br>
              <a:rPr lang="en-US" b="0" dirty="0">
                <a:effectLst/>
              </a:rPr>
            </a:br>
            <a:r>
              <a:rPr lang="en-US" sz="1200" b="0" i="0" u="none" strike="noStrike" kern="1200" dirty="0">
                <a:solidFill>
                  <a:schemeClr val="tx1"/>
                </a:solidFill>
                <a:effectLst/>
                <a:latin typeface="+mn-lt"/>
                <a:ea typeface="+mn-ea"/>
                <a:cs typeface="+mn-cs"/>
              </a:rPr>
              <a:t>So, by using these two primitives, NVM programs eventually control "durability of updates" and "ordering of durability" without unnecessary persistence overhead.</a:t>
            </a:r>
            <a:endParaRPr lang="en-US" b="0" dirty="0">
              <a:effectLst/>
            </a:endParaRPr>
          </a:p>
          <a:p>
            <a:br>
              <a:rPr lang="en-US" dirty="0"/>
            </a:br>
            <a:endParaRPr lang="en-US" sz="1200" dirty="0">
              <a:sym typeface="Wingdings" pitchFamily="2" charset="2"/>
            </a:endParaRPr>
          </a:p>
        </p:txBody>
      </p:sp>
      <p:sp>
        <p:nvSpPr>
          <p:cNvPr id="4" name="Slide Number Placeholder 3"/>
          <p:cNvSpPr>
            <a:spLocks noGrp="1"/>
          </p:cNvSpPr>
          <p:nvPr>
            <p:ph type="sldNum" sz="quarter" idx="5"/>
          </p:nvPr>
        </p:nvSpPr>
        <p:spPr/>
        <p:txBody>
          <a:bodyPr/>
          <a:lstStyle/>
          <a:p>
            <a:fld id="{C252D385-4140-F645-8C54-6EAA3E5F2F33}" type="slidenum">
              <a:rPr lang="en-US" smtClean="0"/>
              <a:t>3</a:t>
            </a:fld>
            <a:endParaRPr lang="en-US"/>
          </a:p>
        </p:txBody>
      </p:sp>
    </p:spTree>
    <p:extLst>
      <p:ext uri="{BB962C8B-B14F-4D97-AF65-F5344CB8AC3E}">
        <p14:creationId xmlns:p14="http://schemas.microsoft.com/office/powerpoint/2010/main" val="41336310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We did an NVM bug survey on open source NVM software. </a:t>
            </a:r>
            <a:endParaRPr lang="en-US" b="0" dirty="0">
              <a:effectLst/>
            </a:endParaRPr>
          </a:p>
          <a:p>
            <a:pPr rtl="0"/>
            <a:r>
              <a:rPr lang="en-US" sz="1200" b="0" i="0" u="none" strike="noStrike" kern="1200" dirty="0">
                <a:solidFill>
                  <a:schemeClr val="tx1"/>
                </a:solidFill>
                <a:effectLst/>
                <a:latin typeface="+mn-lt"/>
                <a:ea typeface="+mn-ea"/>
                <a:cs typeface="+mn-cs"/>
              </a:rPr>
              <a:t>There are different persistence bugs:</a:t>
            </a:r>
            <a:endParaRPr lang="en-US" b="0" dirty="0">
              <a:effectLst/>
            </a:endParaRPr>
          </a:p>
          <a:p>
            <a:pPr rtl="0"/>
            <a:r>
              <a:rPr lang="en-US" sz="1200" b="0" i="0" u="none" strike="noStrike" kern="1200" dirty="0">
                <a:solidFill>
                  <a:schemeClr val="tx1"/>
                </a:solidFill>
                <a:effectLst/>
                <a:latin typeface="+mn-lt"/>
                <a:ea typeface="+mn-ea"/>
                <a:cs typeface="+mn-cs"/>
              </a:rPr>
              <a:t>Persistence Ordering Bug: Fail to enforce that A must be persisted before B </a:t>
            </a:r>
          </a:p>
          <a:p>
            <a:pPr rtl="0"/>
            <a:r>
              <a:rPr lang="en-US" sz="1200" b="0" i="0" u="none" strike="noStrike" kern="1200" dirty="0">
                <a:solidFill>
                  <a:schemeClr val="tx1"/>
                </a:solidFill>
                <a:effectLst/>
                <a:latin typeface="+mn-lt"/>
                <a:ea typeface="+mn-ea"/>
                <a:cs typeface="+mn-cs"/>
              </a:rPr>
              <a:t>Persistence Atomicity Bug : Fail to enforce that A and B must be persisted together </a:t>
            </a:r>
            <a:endParaRPr lang="en-US" b="0" dirty="0">
              <a:effectLst/>
            </a:endParaRPr>
          </a:p>
          <a:p>
            <a:pPr rtl="0"/>
            <a:r>
              <a:rPr lang="en-US" sz="1200" b="0" i="0" u="none" strike="noStrike" kern="1200" dirty="0">
                <a:solidFill>
                  <a:schemeClr val="tx1"/>
                </a:solidFill>
                <a:effectLst/>
                <a:latin typeface="+mn-lt"/>
                <a:ea typeface="+mn-ea"/>
                <a:cs typeface="+mn-cs"/>
              </a:rPr>
              <a:t>Persistence Performance Bug: such as extra flush/fence.</a:t>
            </a:r>
            <a:br>
              <a:rPr lang="en-US" b="0" dirty="0">
                <a:effectLst/>
              </a:rPr>
            </a:br>
            <a:r>
              <a:rPr lang="en-US" sz="1200" b="0" i="0" u="none" strike="noStrike" kern="1200" dirty="0">
                <a:solidFill>
                  <a:schemeClr val="tx1"/>
                </a:solidFill>
                <a:effectLst/>
                <a:latin typeface="+mn-lt"/>
                <a:ea typeface="+mn-ea"/>
                <a:cs typeface="+mn-cs"/>
              </a:rPr>
              <a:t>Among the three bug types, let's dive into the detail of the persistence ordering bug</a:t>
            </a:r>
            <a:endParaRPr lang="en-US" b="0" dirty="0">
              <a:effectLst/>
            </a:endParaRPr>
          </a:p>
        </p:txBody>
      </p:sp>
      <p:sp>
        <p:nvSpPr>
          <p:cNvPr id="4" name="Slide Number Placeholder 3"/>
          <p:cNvSpPr>
            <a:spLocks noGrp="1"/>
          </p:cNvSpPr>
          <p:nvPr>
            <p:ph type="sldNum" sz="quarter" idx="5"/>
          </p:nvPr>
        </p:nvSpPr>
        <p:spPr/>
        <p:txBody>
          <a:bodyPr/>
          <a:lstStyle/>
          <a:p>
            <a:fld id="{C252D385-4140-F645-8C54-6EAA3E5F2F33}" type="slidenum">
              <a:rPr lang="en-US" smtClean="0"/>
              <a:t>4</a:t>
            </a:fld>
            <a:endParaRPr lang="en-US"/>
          </a:p>
        </p:txBody>
      </p:sp>
    </p:spTree>
    <p:extLst>
      <p:ext uri="{BB962C8B-B14F-4D97-AF65-F5344CB8AC3E}">
        <p14:creationId xmlns:p14="http://schemas.microsoft.com/office/powerpoint/2010/main" val="13445829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The persistence ordering bug, which is caused by incorrect persistence order.</a:t>
            </a:r>
            <a:endParaRPr lang="en-US" b="0" dirty="0">
              <a:effectLst/>
            </a:endParaRPr>
          </a:p>
          <a:p>
            <a:pPr rtl="0"/>
            <a:br>
              <a:rPr lang="en-US" b="0" dirty="0">
                <a:effectLst/>
              </a:rPr>
            </a:br>
            <a:r>
              <a:rPr lang="en-US" sz="1200" b="0" i="0" u="none" strike="noStrike" kern="1200" dirty="0">
                <a:solidFill>
                  <a:schemeClr val="tx1"/>
                </a:solidFill>
                <a:effectLst/>
                <a:latin typeface="+mn-lt"/>
                <a:ea typeface="+mn-ea"/>
                <a:cs typeface="+mn-cs"/>
              </a:rPr>
              <a:t>I will use a real bug example to illustrate it. The bug comes from a persistent hash table called </a:t>
            </a:r>
            <a:r>
              <a:rPr lang="en-US" sz="1200" b="0" i="0" u="none" strike="noStrike" kern="1200" dirty="0" err="1">
                <a:solidFill>
                  <a:schemeClr val="tx1"/>
                </a:solidFill>
                <a:effectLst/>
                <a:latin typeface="+mn-lt"/>
                <a:ea typeface="+mn-ea"/>
                <a:cs typeface="+mn-cs"/>
              </a:rPr>
              <a:t>LevelHash</a:t>
            </a:r>
            <a:r>
              <a:rPr lang="en-US" sz="1200" b="0" i="0" u="none" strike="noStrike" kern="1200" dirty="0">
                <a:solidFill>
                  <a:schemeClr val="tx1"/>
                </a:solidFill>
                <a:effectLst/>
                <a:latin typeface="+mn-lt"/>
                <a:ea typeface="+mn-ea"/>
                <a:cs typeface="+mn-cs"/>
              </a:rPr>
              <a:t> from OSDI’18. For each key value pair it has a valid flag called token. </a:t>
            </a:r>
            <a:endParaRPr lang="en-US" b="0" dirty="0">
              <a:effectLst/>
            </a:endParaRPr>
          </a:p>
          <a:p>
            <a:pPr rtl="0"/>
            <a:br>
              <a:rPr lang="en-US" b="0" dirty="0">
                <a:effectLst/>
              </a:rPr>
            </a:br>
            <a:r>
              <a:rPr lang="en-US" sz="1200" b="0" i="0" u="none" strike="noStrike" kern="1200" dirty="0">
                <a:solidFill>
                  <a:schemeClr val="tx1"/>
                </a:solidFill>
                <a:effectLst/>
                <a:latin typeface="+mn-lt"/>
                <a:ea typeface="+mn-ea"/>
                <a:cs typeface="+mn-cs"/>
              </a:rPr>
              <a:t>If you look at the insert code. It writes key, value and token then calls flush and fence. It looks correct: it persists all the writes in the same order as the writes happened. However it may incur a problem. Let’s have an example here.  </a:t>
            </a:r>
            <a:endParaRPr lang="en-US" b="0" dirty="0">
              <a:effectLst/>
            </a:endParaRPr>
          </a:p>
          <a:p>
            <a:pPr rtl="0"/>
            <a:r>
              <a:rPr lang="en-US" sz="1200" b="0" i="0" u="none" strike="noStrike" kern="1200" dirty="0">
                <a:solidFill>
                  <a:schemeClr val="tx1"/>
                </a:solidFill>
                <a:effectLst/>
                <a:latin typeface="+mn-lt"/>
                <a:ea typeface="+mn-ea"/>
                <a:cs typeface="+mn-cs"/>
              </a:rPr>
              <a:t>After executing the three writes, it is possible that the token is evicted from the cache. If there is a crash happening then, after recovery, only the token is persistent, but the key and value are not.</a:t>
            </a:r>
            <a:endParaRPr lang="en-US" b="0" dirty="0">
              <a:effectLst/>
            </a:endParaRPr>
          </a:p>
          <a:p>
            <a:pPr rtl="0"/>
            <a:r>
              <a:rPr lang="en-US" sz="1200" b="0" i="0" u="none" strike="noStrike" kern="1200" dirty="0">
                <a:solidFill>
                  <a:schemeClr val="tx1"/>
                </a:solidFill>
                <a:effectLst/>
                <a:latin typeface="+mn-lt"/>
                <a:ea typeface="+mn-ea"/>
                <a:cs typeface="+mn-cs"/>
              </a:rPr>
              <a:t>If you look at the read code, for a reading, it checks the token to be valid first and then compares the key and returns the value, so that users may read garbage values. Because the token is persisted but the key and value are not.</a:t>
            </a:r>
            <a:endParaRPr lang="en-US" b="0" dirty="0">
              <a:effectLst/>
            </a:endParaRPr>
          </a:p>
          <a:p>
            <a:pPr rtl="0"/>
            <a:r>
              <a:rPr lang="en-US" sz="1200" b="0" i="0" u="none" strike="noStrike" kern="1200" dirty="0">
                <a:solidFill>
                  <a:schemeClr val="tx1"/>
                </a:solidFill>
                <a:effectLst/>
                <a:latin typeface="+mn-lt"/>
                <a:ea typeface="+mn-ea"/>
                <a:cs typeface="+mn-cs"/>
              </a:rPr>
              <a:t>The root cause of this bug is the incorrect persistent order. </a:t>
            </a:r>
            <a:endParaRPr lang="en-US" b="0" dirty="0">
              <a:effectLst/>
            </a:endParaRPr>
          </a:p>
          <a:p>
            <a:pPr rtl="0"/>
            <a:r>
              <a:rPr lang="en-US" sz="1200" b="0" i="0" u="none" strike="noStrike" kern="1200" dirty="0">
                <a:solidFill>
                  <a:schemeClr val="tx1"/>
                </a:solidFill>
                <a:effectLst/>
                <a:latin typeface="+mn-lt"/>
                <a:ea typeface="+mn-ea"/>
                <a:cs typeface="+mn-cs"/>
              </a:rPr>
              <a:t>The right figure shows the fix. It first write key/</a:t>
            </a:r>
            <a:r>
              <a:rPr lang="en-US" sz="1200" b="0" i="0" u="none" strike="noStrike" kern="1200" dirty="0" err="1">
                <a:solidFill>
                  <a:schemeClr val="tx1"/>
                </a:solidFill>
                <a:effectLst/>
                <a:latin typeface="+mn-lt"/>
                <a:ea typeface="+mn-ea"/>
                <a:cs typeface="+mn-cs"/>
              </a:rPr>
              <a:t>val</a:t>
            </a:r>
            <a:r>
              <a:rPr lang="en-US" sz="1200" b="0" i="0" u="none" strike="noStrike" kern="1200" dirty="0">
                <a:solidFill>
                  <a:schemeClr val="tx1"/>
                </a:solidFill>
                <a:effectLst/>
                <a:latin typeface="+mn-lt"/>
                <a:ea typeface="+mn-ea"/>
                <a:cs typeface="+mn-cs"/>
              </a:rPr>
              <a:t>, then persists key/val. After that, it writes token and then persists the token.</a:t>
            </a:r>
            <a:endParaRPr lang="en-US" b="0" dirty="0">
              <a:effectLst/>
            </a:endParaRPr>
          </a:p>
          <a:p>
            <a:pPr rtl="0"/>
            <a:r>
              <a:rPr lang="en-US" sz="1200" b="0" i="0" u="none" strike="noStrike" kern="1200" dirty="0">
                <a:solidFill>
                  <a:schemeClr val="tx1"/>
                </a:solidFill>
                <a:effectLst/>
                <a:latin typeface="+mn-lt"/>
                <a:ea typeface="+mn-ea"/>
                <a:cs typeface="+mn-cs"/>
              </a:rPr>
              <a:t>In this way, when token is persisted, the key-value must also be persisted. </a:t>
            </a:r>
            <a:endParaRPr lang="en-US" b="0" dirty="0">
              <a:effectLst/>
            </a:endParaRPr>
          </a:p>
          <a:p>
            <a:pPr rtl="0"/>
            <a:r>
              <a:rPr lang="en-US" sz="1200" b="0" i="0" u="none" strike="noStrike" kern="1200" dirty="0">
                <a:solidFill>
                  <a:schemeClr val="tx1"/>
                </a:solidFill>
                <a:effectLst/>
                <a:latin typeface="+mn-lt"/>
                <a:ea typeface="+mn-ea"/>
                <a:cs typeface="+mn-cs"/>
              </a:rPr>
              <a:t>Here I need to emphasize that it requires application-specific knowledge to detect such bugs.</a:t>
            </a:r>
            <a:endParaRPr lang="en-US" b="0" dirty="0">
              <a:effectLst/>
            </a:endParaRPr>
          </a:p>
          <a:p>
            <a:br>
              <a:rPr lang="en-US" dirty="0"/>
            </a:br>
            <a:endParaRPr lang="en-US" dirty="0"/>
          </a:p>
        </p:txBody>
      </p:sp>
      <p:sp>
        <p:nvSpPr>
          <p:cNvPr id="4" name="Slide Number Placeholder 3"/>
          <p:cNvSpPr>
            <a:spLocks noGrp="1"/>
          </p:cNvSpPr>
          <p:nvPr>
            <p:ph type="sldNum" sz="quarter" idx="5"/>
          </p:nvPr>
        </p:nvSpPr>
        <p:spPr/>
        <p:txBody>
          <a:bodyPr/>
          <a:lstStyle/>
          <a:p>
            <a:fld id="{C252D385-4140-F645-8C54-6EAA3E5F2F33}" type="slidenum">
              <a:rPr lang="en-US" smtClean="0"/>
              <a:t>5</a:t>
            </a:fld>
            <a:endParaRPr lang="en-US"/>
          </a:p>
        </p:txBody>
      </p:sp>
    </p:spTree>
    <p:extLst>
      <p:ext uri="{BB962C8B-B14F-4D97-AF65-F5344CB8AC3E}">
        <p14:creationId xmlns:p14="http://schemas.microsoft.com/office/powerpoint/2010/main" val="28566924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There are two prior solutions to detect persistence bugs. </a:t>
            </a:r>
            <a:endParaRPr lang="en-US" b="0" dirty="0">
              <a:effectLst/>
            </a:endParaRPr>
          </a:p>
          <a:p>
            <a:pPr rtl="0"/>
            <a:r>
              <a:rPr lang="en-US" sz="1200" b="0" i="0" u="none" strike="noStrike" kern="1200" dirty="0">
                <a:solidFill>
                  <a:schemeClr val="tx1"/>
                </a:solidFill>
                <a:effectLst/>
                <a:latin typeface="+mn-lt"/>
                <a:ea typeface="+mn-ea"/>
                <a:cs typeface="+mn-cs"/>
              </a:rPr>
              <a:t>One solution simply tests all possible NVM states, which  is too expensive and not scalable.</a:t>
            </a:r>
            <a:endParaRPr lang="en-US" b="0" dirty="0">
              <a:effectLst/>
            </a:endParaRPr>
          </a:p>
          <a:p>
            <a:pPr rtl="0"/>
            <a:r>
              <a:rPr lang="en-US" sz="1200" b="0" i="0" u="none" strike="noStrike" kern="1200" dirty="0">
                <a:solidFill>
                  <a:schemeClr val="tx1"/>
                </a:solidFill>
                <a:effectLst/>
                <a:latin typeface="+mn-lt"/>
                <a:ea typeface="+mn-ea"/>
                <a:cs typeface="+mn-cs"/>
              </a:rPr>
              <a:t>The other one relies on user provided oracles to prune the test space. This solution needs manual efforts which is error-prone, especially for devising application-specific oracles.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So, the Challenge here: How can we prune the test space without user-provided oracles? </a:t>
            </a:r>
            <a:endParaRPr lang="en-US" b="0" dirty="0">
              <a:effectLst/>
            </a:endParaRPr>
          </a:p>
          <a:p>
            <a:pPr rtl="0"/>
            <a:endParaRPr lang="en-US" b="0" dirty="0">
              <a:effectLst/>
            </a:endParaRPr>
          </a:p>
          <a:p>
            <a:pPr rtl="0"/>
            <a:r>
              <a:rPr lang="en-US" sz="1200" b="0" i="0" u="none" strike="noStrike" kern="1200" dirty="0">
                <a:solidFill>
                  <a:schemeClr val="tx1"/>
                </a:solidFill>
                <a:effectLst/>
                <a:latin typeface="+mn-lt"/>
                <a:ea typeface="+mn-ea"/>
                <a:cs typeface="+mn-cs"/>
              </a:rPr>
              <a:t>To address this, we propose like-correctness condition inference.</a:t>
            </a:r>
            <a:endParaRPr lang="en-US" b="0" dirty="0">
              <a:effectLst/>
            </a:endParaRPr>
          </a:p>
          <a:p>
            <a:pPr rtl="0"/>
            <a:br>
              <a:rPr lang="en-US" b="0" dirty="0">
                <a:effectLst/>
              </a:rPr>
            </a:br>
            <a:r>
              <a:rPr lang="en-US" sz="1200" b="0" i="0" u="none" strike="noStrike" kern="1200" dirty="0">
                <a:solidFill>
                  <a:schemeClr val="tx1"/>
                </a:solidFill>
                <a:effectLst/>
                <a:latin typeface="+mn-lt"/>
                <a:ea typeface="+mn-ea"/>
                <a:cs typeface="+mn-cs"/>
              </a:rPr>
              <a:t>Our key observation is that programmers often leave some hints on what they want to ensure in the source codes.</a:t>
            </a:r>
            <a:endParaRPr lang="en-US" b="0" dirty="0">
              <a:effectLst/>
            </a:endParaRPr>
          </a:p>
          <a:p>
            <a:pPr rtl="0"/>
            <a:r>
              <a:rPr lang="en-US" sz="1200" b="0" i="0" u="none" strike="noStrike" kern="1200" dirty="0">
                <a:solidFill>
                  <a:schemeClr val="tx1"/>
                </a:solidFill>
                <a:effectLst/>
                <a:latin typeface="+mn-lt"/>
                <a:ea typeface="+mn-ea"/>
                <a:cs typeface="+mn-cs"/>
              </a:rPr>
              <a:t>Take the read code example again. The hint is that it checks the token first then reads key and value. More specifically, there is control dependence between token and key-value. This tells us that when the token is valid, then the key-value pair must be persisted. So the correctness condition is that persisting key-value should happen before updating the token. </a:t>
            </a:r>
            <a:endParaRPr lang="en-US" b="0" dirty="0">
              <a:effectLst/>
            </a:endParaRPr>
          </a:p>
          <a:p>
            <a:pPr rtl="0"/>
            <a:r>
              <a:rPr lang="en-US" sz="1200" b="0" i="0" u="none" strike="noStrike" kern="1200" dirty="0">
                <a:solidFill>
                  <a:schemeClr val="tx1"/>
                </a:solidFill>
                <a:effectLst/>
                <a:latin typeface="+mn-lt"/>
                <a:ea typeface="+mn-ea"/>
                <a:cs typeface="+mn-cs"/>
              </a:rPr>
              <a:t>Having this inferred like-correctness condition, we will only test crash states violating it.</a:t>
            </a:r>
            <a:endParaRPr lang="en-US" b="0" dirty="0">
              <a:effectLst/>
            </a:endParaRPr>
          </a:p>
          <a:p>
            <a:pPr rtl="0"/>
            <a:r>
              <a:rPr lang="en-US" sz="1200" b="0" i="0" u="none" strike="noStrike" kern="1200" dirty="0">
                <a:solidFill>
                  <a:schemeClr val="tx1"/>
                </a:solidFill>
                <a:effectLst/>
                <a:latin typeface="+mn-lt"/>
                <a:ea typeface="+mn-ea"/>
                <a:cs typeface="+mn-cs"/>
              </a:rPr>
              <a:t>Take the write code example here, we apply the inferred likely-correctness condition and check whether there are violations. And we found that the token can be persisted before the key-value pair, so that we will test a crash state where only the token is persisted.</a:t>
            </a:r>
            <a:endParaRPr lang="en-US" b="0" dirty="0">
              <a:effectLst/>
            </a:endParaRPr>
          </a:p>
          <a:p>
            <a:pPr rtl="0"/>
            <a:r>
              <a:rPr lang="en-US" sz="1200" b="0" i="0" u="none" strike="noStrike" kern="1200" dirty="0">
                <a:solidFill>
                  <a:schemeClr val="tx1"/>
                </a:solidFill>
                <a:effectLst/>
                <a:latin typeface="+mn-lt"/>
                <a:ea typeface="+mn-ea"/>
                <a:cs typeface="+mn-cs"/>
              </a:rPr>
              <a:t>In this way Witcher automatically prunes the test space by inferring likely correctness conditions.</a:t>
            </a:r>
            <a:endParaRPr lang="en-US" b="0" dirty="0">
              <a:effectLst/>
            </a:endParaRPr>
          </a:p>
        </p:txBody>
      </p:sp>
      <p:sp>
        <p:nvSpPr>
          <p:cNvPr id="4" name="Slide Number Placeholder 3"/>
          <p:cNvSpPr>
            <a:spLocks noGrp="1"/>
          </p:cNvSpPr>
          <p:nvPr>
            <p:ph type="sldNum" sz="quarter" idx="5"/>
          </p:nvPr>
        </p:nvSpPr>
        <p:spPr/>
        <p:txBody>
          <a:bodyPr/>
          <a:lstStyle/>
          <a:p>
            <a:fld id="{C252D385-4140-F645-8C54-6EAA3E5F2F33}" type="slidenum">
              <a:rPr lang="en-US" smtClean="0"/>
              <a:t>6</a:t>
            </a:fld>
            <a:endParaRPr lang="en-US"/>
          </a:p>
        </p:txBody>
      </p:sp>
    </p:spTree>
    <p:extLst>
      <p:ext uri="{BB962C8B-B14F-4D97-AF65-F5344CB8AC3E}">
        <p14:creationId xmlns:p14="http://schemas.microsoft.com/office/powerpoint/2010/main" val="24093276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kern="1200" dirty="0">
                <a:solidFill>
                  <a:schemeClr val="tx1"/>
                </a:solidFill>
                <a:effectLst/>
                <a:latin typeface="+mn-lt"/>
                <a:ea typeface="+mn-ea"/>
                <a:cs typeface="+mn-cs"/>
              </a:rPr>
              <a:t>Suppose we found a potentially crash inconsistent NVM state using the first key idea, </a:t>
            </a:r>
            <a:r>
              <a:rPr lang="en-US" sz="1200" b="0" i="0" u="none" strike="noStrike" kern="1200" dirty="0">
                <a:solidFill>
                  <a:schemeClr val="tx1"/>
                </a:solidFill>
                <a:effectLst/>
                <a:latin typeface="+mn-lt"/>
                <a:ea typeface="+mn-ea"/>
                <a:cs typeface="+mn-cs"/>
              </a:rPr>
              <a:t>the second Challenge is: How to automatically validate a crashed state? </a:t>
            </a:r>
            <a:endParaRPr lang="en-US" b="0" dirty="0">
              <a:effectLst/>
            </a:endParaRPr>
          </a:p>
          <a:p>
            <a:pPr rtl="0"/>
            <a:r>
              <a:rPr lang="en-US" sz="1200" b="0" i="0" u="none" strike="noStrike" kern="1200" dirty="0">
                <a:solidFill>
                  <a:schemeClr val="tx1"/>
                </a:solidFill>
                <a:effectLst/>
                <a:latin typeface="+mn-lt"/>
                <a:ea typeface="+mn-ea"/>
                <a:cs typeface="+mn-cs"/>
              </a:rPr>
              <a:t>Prior Solution relies on User provided oracles (which needs manual efforts and is error-prone)</a:t>
            </a:r>
            <a:endParaRPr lang="en-US" b="0" dirty="0">
              <a:effectLst/>
            </a:endParaRPr>
          </a:p>
          <a:p>
            <a:pPr rtl="0"/>
            <a:br>
              <a:rPr lang="en-US" b="0" dirty="0">
                <a:effectLst/>
              </a:rPr>
            </a:br>
            <a:r>
              <a:rPr lang="en-US" sz="1200" b="0" i="0" u="none" strike="noStrike" kern="1200" dirty="0">
                <a:solidFill>
                  <a:schemeClr val="tx1"/>
                </a:solidFill>
                <a:effectLst/>
                <a:latin typeface="+mn-lt"/>
                <a:ea typeface="+mn-ea"/>
                <a:cs typeface="+mn-cs"/>
              </a:rPr>
              <a:t>To address this, Witcher uses output equivalence checking by leveraging Durable Linearization.</a:t>
            </a:r>
            <a:endParaRPr lang="en-US" b="0" dirty="0">
              <a:effectLst/>
            </a:endParaRPr>
          </a:p>
          <a:p>
            <a:pPr rtl="0"/>
            <a:r>
              <a:rPr lang="en-US" sz="1200" b="0" i="0" u="none" strike="noStrike" kern="1200" dirty="0">
                <a:solidFill>
                  <a:schemeClr val="tx1"/>
                </a:solidFill>
                <a:effectLst/>
                <a:latin typeface="+mn-lt"/>
                <a:ea typeface="+mn-ea"/>
                <a:cs typeface="+mn-cs"/>
              </a:rPr>
              <a:t>Durable linearizability means, upon a crash, an NVM program should behave as if the crash operation is either all or nothing.</a:t>
            </a:r>
            <a:endParaRPr lang="en-US" b="0" dirty="0">
              <a:effectLst/>
            </a:endParaRPr>
          </a:p>
          <a:p>
            <a:pPr rtl="0"/>
            <a:r>
              <a:rPr lang="en-US" sz="1200" b="0" i="0" u="none" strike="noStrike" kern="1200" dirty="0">
                <a:solidFill>
                  <a:schemeClr val="tx1"/>
                </a:solidFill>
                <a:effectLst/>
                <a:latin typeface="+mn-lt"/>
                <a:ea typeface="+mn-ea"/>
                <a:cs typeface="+mn-cs"/>
              </a:rPr>
              <a:t>Let’s use an example to illustrate here.</a:t>
            </a:r>
            <a:endParaRPr lang="en-US" b="0" dirty="0">
              <a:effectLst/>
            </a:endParaRPr>
          </a:p>
          <a:p>
            <a:pPr rtl="0"/>
            <a:br>
              <a:rPr lang="en-US" b="0" dirty="0">
                <a:effectLst/>
              </a:rPr>
            </a:br>
            <a:r>
              <a:rPr lang="en-US" sz="1200" b="0" i="0" u="none" strike="noStrike" kern="1200" dirty="0">
                <a:solidFill>
                  <a:schemeClr val="tx1"/>
                </a:solidFill>
                <a:effectLst/>
                <a:latin typeface="+mn-lt"/>
                <a:ea typeface="+mn-ea"/>
                <a:cs typeface="+mn-cs"/>
              </a:rPr>
              <a:t>Suppose we have a crash execution. It has 3 operations: insert key with value 1, delete key, then insert key with value 2. The crash happens at the third operation.</a:t>
            </a:r>
            <a:endParaRPr lang="en-US" b="0" dirty="0">
              <a:effectLst/>
            </a:endParaRPr>
          </a:p>
          <a:p>
            <a:pPr rtl="0"/>
            <a:br>
              <a:rPr lang="en-US" b="0" dirty="0">
                <a:effectLst/>
              </a:rPr>
            </a:br>
            <a:r>
              <a:rPr lang="en-US" sz="1200" b="0" i="0" u="none" strike="noStrike" kern="1200" dirty="0">
                <a:solidFill>
                  <a:schemeClr val="tx1"/>
                </a:solidFill>
                <a:effectLst/>
                <a:latin typeface="+mn-lt"/>
                <a:ea typeface="+mn-ea"/>
                <a:cs typeface="+mn-cs"/>
              </a:rPr>
              <a:t>All semantics means that all those 3 operations have been successfully completed. Nothing semantics means that the first 2 operations have been successfully completed but not the third operation.</a:t>
            </a:r>
            <a:endParaRPr lang="en-US" b="0" dirty="0">
              <a:effectLst/>
            </a:endParaRPr>
          </a:p>
          <a:p>
            <a:pPr rtl="0"/>
            <a:r>
              <a:rPr lang="en-US" sz="1200" b="0" i="0" u="none" strike="noStrike" kern="1200" dirty="0">
                <a:solidFill>
                  <a:schemeClr val="tx1"/>
                </a:solidFill>
                <a:effectLst/>
                <a:latin typeface="+mn-lt"/>
                <a:ea typeface="+mn-ea"/>
                <a:cs typeface="+mn-cs"/>
              </a:rPr>
              <a:t>Instead of comparing those images, we run each image with the same test case, which is Get key operation, and then collect outputs. Based on Durable Linearization, a consistent output should match either value 2 or NULL.</a:t>
            </a:r>
            <a:endParaRPr lang="en-US" b="0" dirty="0">
              <a:effectLst/>
            </a:endParaRPr>
          </a:p>
          <a:p>
            <a:pPr rtl="0"/>
            <a:r>
              <a:rPr lang="en-US" sz="1200" b="0" i="0" u="none" strike="noStrike" kern="1200" dirty="0">
                <a:solidFill>
                  <a:schemeClr val="tx1"/>
                </a:solidFill>
                <a:effectLst/>
                <a:latin typeface="+mn-lt"/>
                <a:ea typeface="+mn-ea"/>
                <a:cs typeface="+mn-cs"/>
              </a:rPr>
              <a:t>If the testing output matches neither of the 2 outputs, such as value 1,  it indicates that there is an inconsistency, thus a bug in crashing operation.</a:t>
            </a:r>
            <a:endParaRPr lang="en-US" b="0" dirty="0">
              <a:effectLst/>
            </a:endParaRPr>
          </a:p>
          <a:p>
            <a:pPr rtl="0"/>
            <a:r>
              <a:rPr lang="en-US" sz="1200" b="0" i="0" u="none" strike="noStrike" kern="1200" dirty="0">
                <a:solidFill>
                  <a:schemeClr val="tx1"/>
                </a:solidFill>
                <a:effectLst/>
                <a:latin typeface="+mn-lt"/>
                <a:ea typeface="+mn-ea"/>
                <a:cs typeface="+mn-cs"/>
              </a:rPr>
              <a:t>In this way, Witcher automatically validates a crashed state.</a:t>
            </a:r>
            <a:endParaRPr lang="en-US" b="0" dirty="0">
              <a:effectLst/>
            </a:endParaRPr>
          </a:p>
          <a:p>
            <a:br>
              <a:rPr lang="en-US" dirty="0"/>
            </a:br>
            <a:endParaRPr lang="en-US" dirty="0"/>
          </a:p>
        </p:txBody>
      </p:sp>
      <p:sp>
        <p:nvSpPr>
          <p:cNvPr id="4" name="Slide Number Placeholder 3"/>
          <p:cNvSpPr>
            <a:spLocks noGrp="1"/>
          </p:cNvSpPr>
          <p:nvPr>
            <p:ph type="sldNum" sz="quarter" idx="5"/>
          </p:nvPr>
        </p:nvSpPr>
        <p:spPr/>
        <p:txBody>
          <a:bodyPr/>
          <a:lstStyle/>
          <a:p>
            <a:fld id="{C252D385-4140-F645-8C54-6EAA3E5F2F33}" type="slidenum">
              <a:rPr lang="en-US" smtClean="0"/>
              <a:t>7</a:t>
            </a:fld>
            <a:endParaRPr lang="en-US"/>
          </a:p>
        </p:txBody>
      </p:sp>
    </p:spTree>
    <p:extLst>
      <p:ext uri="{BB962C8B-B14F-4D97-AF65-F5344CB8AC3E}">
        <p14:creationId xmlns:p14="http://schemas.microsoft.com/office/powerpoint/2010/main" val="41583595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Based on these two key ideas just presented, we designed Witcher, a new systematic crash consistent testing tool for NVM Key-value stores.</a:t>
            </a:r>
            <a:endParaRPr lang="en-US" b="0" dirty="0">
              <a:effectLst/>
            </a:endParaRPr>
          </a:p>
          <a:p>
            <a:pPr rtl="0"/>
            <a:r>
              <a:rPr lang="en-US" sz="1200" b="0" i="0" u="none" strike="noStrike" kern="1200" dirty="0">
                <a:solidFill>
                  <a:schemeClr val="tx1"/>
                </a:solidFill>
                <a:effectLst/>
                <a:latin typeface="+mn-lt"/>
                <a:ea typeface="+mn-ea"/>
                <a:cs typeface="+mn-cs"/>
              </a:rPr>
              <a:t>Witcher takes a program and a test case as input. A test case is a sequence of program operations.</a:t>
            </a:r>
            <a:br>
              <a:rPr lang="en-US" b="0" dirty="0">
                <a:effectLst/>
              </a:rPr>
            </a:br>
            <a:r>
              <a:rPr lang="en-US" sz="1200" b="0" i="0" u="none" strike="noStrike" kern="1200" dirty="0">
                <a:solidFill>
                  <a:schemeClr val="tx1"/>
                </a:solidFill>
                <a:effectLst/>
                <a:latin typeface="+mn-lt"/>
                <a:ea typeface="+mn-ea"/>
                <a:cs typeface="+mn-cs"/>
              </a:rPr>
              <a:t>The first step is to trace memory accesses.</a:t>
            </a:r>
            <a:br>
              <a:rPr lang="en-US" b="0" dirty="0">
                <a:effectLst/>
              </a:rPr>
            </a:br>
            <a:r>
              <a:rPr lang="en-US" sz="1200" b="0" i="0" u="none" strike="noStrike" kern="1200" dirty="0">
                <a:solidFill>
                  <a:schemeClr val="tx1"/>
                </a:solidFill>
                <a:effectLst/>
                <a:latin typeface="+mn-lt"/>
                <a:ea typeface="+mn-ea"/>
                <a:cs typeface="+mn-cs"/>
              </a:rPr>
              <a:t>Then Witcher infers likely-correctness conditions from the trace by using program analysis.</a:t>
            </a:r>
            <a:br>
              <a:rPr lang="en-US" b="0" dirty="0">
                <a:effectLst/>
              </a:rPr>
            </a:br>
            <a:r>
              <a:rPr lang="en-US" sz="1200" b="0" i="0" u="none" strike="noStrike" kern="1200" dirty="0">
                <a:solidFill>
                  <a:schemeClr val="tx1"/>
                </a:solidFill>
                <a:effectLst/>
                <a:latin typeface="+mn-lt"/>
                <a:ea typeface="+mn-ea"/>
                <a:cs typeface="+mn-cs"/>
              </a:rPr>
              <a:t>After that, Witcher constructs a set of crash NVM images violating the conditions.</a:t>
            </a:r>
            <a:endParaRPr lang="en-US" b="0" dirty="0">
              <a:effectLst/>
            </a:endParaRPr>
          </a:p>
          <a:p>
            <a:pPr rtl="0"/>
            <a:r>
              <a:rPr lang="en-US" sz="1200" b="0" i="0" u="none" strike="noStrike" kern="1200" dirty="0">
                <a:solidFill>
                  <a:schemeClr val="tx1"/>
                </a:solidFill>
                <a:effectLst/>
                <a:latin typeface="+mn-lt"/>
                <a:ea typeface="+mn-ea"/>
                <a:cs typeface="+mn-cs"/>
              </a:rPr>
              <a:t>Then Witcher performs output equivalence checking to validate if the condition violation is a true bug. </a:t>
            </a:r>
            <a:endParaRPr lang="en-US" b="0" dirty="0">
              <a:effectLst/>
            </a:endParaRPr>
          </a:p>
          <a:p>
            <a:pPr rtl="0"/>
            <a:r>
              <a:rPr lang="en-US" sz="1200" b="0" i="0" u="none" strike="noStrike" kern="1200" dirty="0">
                <a:solidFill>
                  <a:schemeClr val="tx1"/>
                </a:solidFill>
                <a:effectLst/>
                <a:latin typeface="+mn-lt"/>
                <a:ea typeface="+mn-ea"/>
                <a:cs typeface="+mn-cs"/>
              </a:rPr>
              <a:t>Witcher also detects performance bugs as a bonus by analyzing the trace.</a:t>
            </a:r>
            <a:endParaRPr lang="en-US" b="0" dirty="0">
              <a:effectLst/>
            </a:endParaRPr>
          </a:p>
        </p:txBody>
      </p:sp>
      <p:sp>
        <p:nvSpPr>
          <p:cNvPr id="4" name="Slide Number Placeholder 3"/>
          <p:cNvSpPr>
            <a:spLocks noGrp="1"/>
          </p:cNvSpPr>
          <p:nvPr>
            <p:ph type="sldNum" sz="quarter" idx="5"/>
          </p:nvPr>
        </p:nvSpPr>
        <p:spPr/>
        <p:txBody>
          <a:bodyPr/>
          <a:lstStyle/>
          <a:p>
            <a:fld id="{C252D385-4140-F645-8C54-6EAA3E5F2F33}" type="slidenum">
              <a:rPr lang="en-US" smtClean="0"/>
              <a:t>8</a:t>
            </a:fld>
            <a:endParaRPr lang="en-US"/>
          </a:p>
        </p:txBody>
      </p:sp>
    </p:spTree>
    <p:extLst>
      <p:ext uri="{BB962C8B-B14F-4D97-AF65-F5344CB8AC3E}">
        <p14:creationId xmlns:p14="http://schemas.microsoft.com/office/powerpoint/2010/main" val="30560515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We evaluate Witcher with 20  NVM programs with diverse implementations. </a:t>
            </a:r>
            <a:endParaRPr lang="en-US" b="0" dirty="0">
              <a:effectLst/>
            </a:endParaRPr>
          </a:p>
          <a:p>
            <a:pPr rtl="0"/>
            <a:r>
              <a:rPr lang="en-US" sz="1200" b="0" i="0" u="none" strike="noStrike" kern="1200" dirty="0">
                <a:solidFill>
                  <a:schemeClr val="tx1"/>
                </a:solidFill>
                <a:effectLst/>
                <a:latin typeface="+mn-lt"/>
                <a:ea typeface="+mn-ea"/>
                <a:cs typeface="+mn-cs"/>
              </a:rPr>
              <a:t>We test each application with </a:t>
            </a:r>
            <a:r>
              <a:rPr lang="en-US" sz="1200" dirty="0">
                <a:sym typeface="Wingdings" pitchFamily="2" charset="2"/>
              </a:rPr>
              <a:t>2000 randomly generated key-value operations</a:t>
            </a:r>
            <a:r>
              <a:rPr lang="en-US" sz="1200" b="0" i="0" u="none" strike="noStrike" kern="1200" dirty="0">
                <a:solidFill>
                  <a:schemeClr val="tx1"/>
                </a:solidFill>
                <a:effectLst/>
                <a:latin typeface="+mn-lt"/>
                <a:ea typeface="+mn-ea"/>
                <a:cs typeface="+mn-cs"/>
              </a:rPr>
              <a:t>.</a:t>
            </a:r>
            <a:endParaRPr lang="en-US" b="0" dirty="0">
              <a:effectLst/>
            </a:endParaRPr>
          </a:p>
          <a:p>
            <a:pPr rtl="0"/>
            <a:r>
              <a:rPr lang="en-US" sz="1200" b="0" i="0" u="none" strike="noStrike" kern="1200" dirty="0">
                <a:solidFill>
                  <a:schemeClr val="tx1"/>
                </a:solidFill>
                <a:effectLst/>
                <a:latin typeface="+mn-lt"/>
                <a:ea typeface="+mn-ea"/>
                <a:cs typeface="+mn-cs"/>
              </a:rPr>
              <a:t>Witcher detected 47 correctness bugs from 18 programs. 36 of them are new bugs. </a:t>
            </a:r>
          </a:p>
          <a:p>
            <a:pPr rtl="0"/>
            <a:r>
              <a:rPr lang="en-US" sz="1200" b="0" i="0" u="none" strike="noStrike" kern="1200" dirty="0">
                <a:solidFill>
                  <a:schemeClr val="tx1"/>
                </a:solidFill>
                <a:effectLst/>
                <a:latin typeface="+mn-lt"/>
                <a:ea typeface="+mn-ea"/>
                <a:cs typeface="+mn-cs"/>
              </a:rPr>
              <a:t>All the bugs were confirmed by the developers.</a:t>
            </a:r>
            <a:endParaRPr lang="en-US" b="0" dirty="0">
              <a:effectLst/>
            </a:endParaRPr>
          </a:p>
          <a:p>
            <a:pPr rtl="0"/>
            <a:r>
              <a:rPr lang="en-US" sz="1200" b="0" i="0" u="none" strike="noStrike" kern="1200" dirty="0">
                <a:solidFill>
                  <a:schemeClr val="tx1"/>
                </a:solidFill>
                <a:effectLst/>
                <a:latin typeface="+mn-lt"/>
                <a:ea typeface="+mn-ea"/>
                <a:cs typeface="+mn-cs"/>
              </a:rPr>
              <a:t>The detected bugs have diverse impacts.</a:t>
            </a:r>
            <a:endParaRPr lang="en-US" b="0" dirty="0">
              <a:effectLst/>
            </a:endParaRPr>
          </a:p>
          <a:p>
            <a:pPr rtl="0"/>
            <a:r>
              <a:rPr lang="en-US" sz="1200" b="0" i="0" u="none" strike="noStrike" kern="1200" dirty="0">
                <a:solidFill>
                  <a:schemeClr val="tx1"/>
                </a:solidFill>
                <a:effectLst/>
                <a:latin typeface="+mn-lt"/>
                <a:ea typeface="+mn-ea"/>
                <a:cs typeface="+mn-cs"/>
              </a:rPr>
              <a:t>And there are different strategies for fixing those bugs.</a:t>
            </a:r>
            <a:endParaRPr lang="en-US" b="0" dirty="0">
              <a:effectLst/>
            </a:endParaRPr>
          </a:p>
          <a:p>
            <a:pPr rtl="0"/>
            <a:r>
              <a:rPr lang="en-US" sz="1200" b="0" i="0" u="none" strike="noStrike" kern="1200" dirty="0">
                <a:solidFill>
                  <a:schemeClr val="tx1"/>
                </a:solidFill>
                <a:effectLst/>
                <a:latin typeface="+mn-lt"/>
                <a:ea typeface="+mn-ea"/>
                <a:cs typeface="+mn-cs"/>
              </a:rPr>
              <a:t>Here I need to empathize that all those bug fixes are complicated and require a deep understanding of the applications.</a:t>
            </a:r>
            <a:endParaRPr lang="en-US" b="0" dirty="0">
              <a:effectLst/>
            </a:endParaRPr>
          </a:p>
          <a:p>
            <a:br>
              <a:rPr lang="en-US" dirty="0"/>
            </a:br>
            <a:endParaRPr lang="en-US" dirty="0"/>
          </a:p>
        </p:txBody>
      </p:sp>
      <p:sp>
        <p:nvSpPr>
          <p:cNvPr id="4" name="Slide Number Placeholder 3"/>
          <p:cNvSpPr>
            <a:spLocks noGrp="1"/>
          </p:cNvSpPr>
          <p:nvPr>
            <p:ph type="sldNum" sz="quarter" idx="5"/>
          </p:nvPr>
        </p:nvSpPr>
        <p:spPr/>
        <p:txBody>
          <a:bodyPr/>
          <a:lstStyle/>
          <a:p>
            <a:fld id="{C252D385-4140-F645-8C54-6EAA3E5F2F33}" type="slidenum">
              <a:rPr lang="en-US" smtClean="0"/>
              <a:t>9</a:t>
            </a:fld>
            <a:endParaRPr lang="en-US"/>
          </a:p>
        </p:txBody>
      </p:sp>
    </p:spTree>
    <p:extLst>
      <p:ext uri="{BB962C8B-B14F-4D97-AF65-F5344CB8AC3E}">
        <p14:creationId xmlns:p14="http://schemas.microsoft.com/office/powerpoint/2010/main" val="1028844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677BB4-E2FF-FC4F-A84A-2B5AE3E0D55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5B6610C-1D4F-1E43-A766-A6A1699C883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C2EEBF4-49CD-9646-8CFE-51939CAB3447}"/>
              </a:ext>
            </a:extLst>
          </p:cNvPr>
          <p:cNvSpPr>
            <a:spLocks noGrp="1"/>
          </p:cNvSpPr>
          <p:nvPr>
            <p:ph type="dt" sz="half" idx="10"/>
          </p:nvPr>
        </p:nvSpPr>
        <p:spPr/>
        <p:txBody>
          <a:bodyPr/>
          <a:lstStyle/>
          <a:p>
            <a:fld id="{3F21857E-83FC-C64C-940F-BFF926D722C6}" type="datetime1">
              <a:rPr lang="en-US" smtClean="0"/>
              <a:t>10/11/21</a:t>
            </a:fld>
            <a:endParaRPr lang="en-US"/>
          </a:p>
        </p:txBody>
      </p:sp>
      <p:sp>
        <p:nvSpPr>
          <p:cNvPr id="5" name="Footer Placeholder 4">
            <a:extLst>
              <a:ext uri="{FF2B5EF4-FFF2-40B4-BE49-F238E27FC236}">
                <a16:creationId xmlns:a16="http://schemas.microsoft.com/office/drawing/2014/main" id="{BA234702-BF71-CA42-8E64-D053C5539D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C2EECC2-615E-E044-846C-A5EB4F0CBDA4}"/>
              </a:ext>
            </a:extLst>
          </p:cNvPr>
          <p:cNvSpPr>
            <a:spLocks noGrp="1"/>
          </p:cNvSpPr>
          <p:nvPr>
            <p:ph type="sldNum" sz="quarter" idx="12"/>
          </p:nvPr>
        </p:nvSpPr>
        <p:spPr>
          <a:xfrm>
            <a:off x="11125199" y="233362"/>
            <a:ext cx="702733" cy="579438"/>
          </a:xfrm>
        </p:spPr>
        <p:txBody>
          <a:bodyPr/>
          <a:lstStyle>
            <a:lvl1pPr>
              <a:defRPr sz="2800"/>
            </a:lvl1pPr>
          </a:lstStyle>
          <a:p>
            <a:fld id="{9A31AEB5-0D90-3340-AFD9-9850B4457261}" type="slidenum">
              <a:rPr lang="en-US" smtClean="0"/>
              <a:pPr/>
              <a:t>‹#›</a:t>
            </a:fld>
            <a:endParaRPr lang="en-US" dirty="0"/>
          </a:p>
        </p:txBody>
      </p:sp>
    </p:spTree>
    <p:extLst>
      <p:ext uri="{BB962C8B-B14F-4D97-AF65-F5344CB8AC3E}">
        <p14:creationId xmlns:p14="http://schemas.microsoft.com/office/powerpoint/2010/main" val="41094917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33B134-8588-FD47-AB94-3FAC841605A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136E55D-1956-C94F-8909-FD889B6C56B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03590F1-E67F-294C-9B5E-6AA02DEC96F3}"/>
              </a:ext>
            </a:extLst>
          </p:cNvPr>
          <p:cNvSpPr>
            <a:spLocks noGrp="1"/>
          </p:cNvSpPr>
          <p:nvPr>
            <p:ph type="dt" sz="half" idx="10"/>
          </p:nvPr>
        </p:nvSpPr>
        <p:spPr/>
        <p:txBody>
          <a:bodyPr/>
          <a:lstStyle/>
          <a:p>
            <a:fld id="{41AD78D9-D76F-914C-B1C3-7F448D13CBF7}" type="datetime1">
              <a:rPr lang="en-US" smtClean="0"/>
              <a:t>10/11/21</a:t>
            </a:fld>
            <a:endParaRPr lang="en-US"/>
          </a:p>
        </p:txBody>
      </p:sp>
      <p:sp>
        <p:nvSpPr>
          <p:cNvPr id="5" name="Footer Placeholder 4">
            <a:extLst>
              <a:ext uri="{FF2B5EF4-FFF2-40B4-BE49-F238E27FC236}">
                <a16:creationId xmlns:a16="http://schemas.microsoft.com/office/drawing/2014/main" id="{42D7661E-FA35-1E47-B1BF-07E70AC8B39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B9A1D92-89D5-DA4B-9EB1-A0E2AB98DADE}"/>
              </a:ext>
            </a:extLst>
          </p:cNvPr>
          <p:cNvSpPr>
            <a:spLocks noGrp="1"/>
          </p:cNvSpPr>
          <p:nvPr>
            <p:ph type="sldNum" sz="quarter" idx="12"/>
          </p:nvPr>
        </p:nvSpPr>
        <p:spPr/>
        <p:txBody>
          <a:bodyPr/>
          <a:lstStyle/>
          <a:p>
            <a:fld id="{9A31AEB5-0D90-3340-AFD9-9850B4457261}" type="slidenum">
              <a:rPr lang="en-US" smtClean="0"/>
              <a:t>‹#›</a:t>
            </a:fld>
            <a:endParaRPr lang="en-US"/>
          </a:p>
        </p:txBody>
      </p:sp>
    </p:spTree>
    <p:extLst>
      <p:ext uri="{BB962C8B-B14F-4D97-AF65-F5344CB8AC3E}">
        <p14:creationId xmlns:p14="http://schemas.microsoft.com/office/powerpoint/2010/main" val="29789129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AEA887E-F5AC-D54A-9FEC-D87F584713B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137F00A-1B63-BF47-9615-431A1C82222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1F55746-33F3-9641-9495-842A184CB4BC}"/>
              </a:ext>
            </a:extLst>
          </p:cNvPr>
          <p:cNvSpPr>
            <a:spLocks noGrp="1"/>
          </p:cNvSpPr>
          <p:nvPr>
            <p:ph type="dt" sz="half" idx="10"/>
          </p:nvPr>
        </p:nvSpPr>
        <p:spPr/>
        <p:txBody>
          <a:bodyPr/>
          <a:lstStyle/>
          <a:p>
            <a:fld id="{E6C58E0E-A261-9D49-8D6B-C0819B34D7EF}" type="datetime1">
              <a:rPr lang="en-US" smtClean="0"/>
              <a:t>10/11/21</a:t>
            </a:fld>
            <a:endParaRPr lang="en-US"/>
          </a:p>
        </p:txBody>
      </p:sp>
      <p:sp>
        <p:nvSpPr>
          <p:cNvPr id="5" name="Footer Placeholder 4">
            <a:extLst>
              <a:ext uri="{FF2B5EF4-FFF2-40B4-BE49-F238E27FC236}">
                <a16:creationId xmlns:a16="http://schemas.microsoft.com/office/drawing/2014/main" id="{A10BC003-D89E-DD42-881B-8CB35F18AE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4EECA93-9811-7142-BEC2-A79F3C6FED01}"/>
              </a:ext>
            </a:extLst>
          </p:cNvPr>
          <p:cNvSpPr>
            <a:spLocks noGrp="1"/>
          </p:cNvSpPr>
          <p:nvPr>
            <p:ph type="sldNum" sz="quarter" idx="12"/>
          </p:nvPr>
        </p:nvSpPr>
        <p:spPr/>
        <p:txBody>
          <a:bodyPr/>
          <a:lstStyle/>
          <a:p>
            <a:fld id="{9A31AEB5-0D90-3340-AFD9-9850B4457261}" type="slidenum">
              <a:rPr lang="en-US" smtClean="0"/>
              <a:t>‹#›</a:t>
            </a:fld>
            <a:endParaRPr lang="en-US"/>
          </a:p>
        </p:txBody>
      </p:sp>
    </p:spTree>
    <p:extLst>
      <p:ext uri="{BB962C8B-B14F-4D97-AF65-F5344CB8AC3E}">
        <p14:creationId xmlns:p14="http://schemas.microsoft.com/office/powerpoint/2010/main" val="4798090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184B8B-3A10-BB46-AD6C-1FC9746606C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E886FC2-D37B-F04C-9394-02D07B9E1B9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5B4144E-CCFB-954F-BB6B-6F90CD16ACEF}"/>
              </a:ext>
            </a:extLst>
          </p:cNvPr>
          <p:cNvSpPr>
            <a:spLocks noGrp="1"/>
          </p:cNvSpPr>
          <p:nvPr>
            <p:ph type="dt" sz="half" idx="10"/>
          </p:nvPr>
        </p:nvSpPr>
        <p:spPr/>
        <p:txBody>
          <a:bodyPr/>
          <a:lstStyle/>
          <a:p>
            <a:fld id="{7E4614B5-DE6A-9A4C-A0F0-CEF513A5740E}" type="datetime1">
              <a:rPr lang="en-US" smtClean="0"/>
              <a:t>10/11/21</a:t>
            </a:fld>
            <a:endParaRPr lang="en-US"/>
          </a:p>
        </p:txBody>
      </p:sp>
      <p:sp>
        <p:nvSpPr>
          <p:cNvPr id="5" name="Footer Placeholder 4">
            <a:extLst>
              <a:ext uri="{FF2B5EF4-FFF2-40B4-BE49-F238E27FC236}">
                <a16:creationId xmlns:a16="http://schemas.microsoft.com/office/drawing/2014/main" id="{BC852F19-7DC0-A744-BC04-694861EED98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4965BC9-FFC4-B24C-B3A8-F05D697271ED}"/>
              </a:ext>
            </a:extLst>
          </p:cNvPr>
          <p:cNvSpPr>
            <a:spLocks noGrp="1"/>
          </p:cNvSpPr>
          <p:nvPr>
            <p:ph type="sldNum" sz="quarter" idx="12"/>
          </p:nvPr>
        </p:nvSpPr>
        <p:spPr/>
        <p:txBody>
          <a:bodyPr/>
          <a:lstStyle/>
          <a:p>
            <a:fld id="{9A31AEB5-0D90-3340-AFD9-9850B4457261}" type="slidenum">
              <a:rPr lang="en-US" smtClean="0"/>
              <a:t>‹#›</a:t>
            </a:fld>
            <a:endParaRPr lang="en-US"/>
          </a:p>
        </p:txBody>
      </p:sp>
    </p:spTree>
    <p:extLst>
      <p:ext uri="{BB962C8B-B14F-4D97-AF65-F5344CB8AC3E}">
        <p14:creationId xmlns:p14="http://schemas.microsoft.com/office/powerpoint/2010/main" val="42802858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B9142A-5EF4-8F4C-AD72-26F8E9538D5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D42A8CE-C944-4D4E-A471-3BD0193111F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0BEBC01-BC30-054E-8F8D-0ED89EC8BDE0}"/>
              </a:ext>
            </a:extLst>
          </p:cNvPr>
          <p:cNvSpPr>
            <a:spLocks noGrp="1"/>
          </p:cNvSpPr>
          <p:nvPr>
            <p:ph type="dt" sz="half" idx="10"/>
          </p:nvPr>
        </p:nvSpPr>
        <p:spPr/>
        <p:txBody>
          <a:bodyPr/>
          <a:lstStyle/>
          <a:p>
            <a:fld id="{4DC08F98-AC69-E945-93D2-A5A95CF72515}" type="datetime1">
              <a:rPr lang="en-US" smtClean="0"/>
              <a:t>10/11/21</a:t>
            </a:fld>
            <a:endParaRPr lang="en-US"/>
          </a:p>
        </p:txBody>
      </p:sp>
      <p:sp>
        <p:nvSpPr>
          <p:cNvPr id="5" name="Footer Placeholder 4">
            <a:extLst>
              <a:ext uri="{FF2B5EF4-FFF2-40B4-BE49-F238E27FC236}">
                <a16:creationId xmlns:a16="http://schemas.microsoft.com/office/drawing/2014/main" id="{A87C98EE-A3FC-3C49-8E7E-EE82462EE99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CE2B4A0-00DB-8547-89B1-FE26DA3D0C83}"/>
              </a:ext>
            </a:extLst>
          </p:cNvPr>
          <p:cNvSpPr>
            <a:spLocks noGrp="1"/>
          </p:cNvSpPr>
          <p:nvPr>
            <p:ph type="sldNum" sz="quarter" idx="12"/>
          </p:nvPr>
        </p:nvSpPr>
        <p:spPr/>
        <p:txBody>
          <a:bodyPr/>
          <a:lstStyle/>
          <a:p>
            <a:fld id="{9A31AEB5-0D90-3340-AFD9-9850B4457261}" type="slidenum">
              <a:rPr lang="en-US" smtClean="0"/>
              <a:t>‹#›</a:t>
            </a:fld>
            <a:endParaRPr lang="en-US"/>
          </a:p>
        </p:txBody>
      </p:sp>
    </p:spTree>
    <p:extLst>
      <p:ext uri="{BB962C8B-B14F-4D97-AF65-F5344CB8AC3E}">
        <p14:creationId xmlns:p14="http://schemas.microsoft.com/office/powerpoint/2010/main" val="548075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D2EED-41CF-2249-A971-F298C0F5609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94D5B85-CEF9-2E46-8A2A-D43F0284852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6EC8465-5BF5-1E40-BE8C-820C61420CC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CE9BF22-9C90-7542-AB17-EB67C3D8C128}"/>
              </a:ext>
            </a:extLst>
          </p:cNvPr>
          <p:cNvSpPr>
            <a:spLocks noGrp="1"/>
          </p:cNvSpPr>
          <p:nvPr>
            <p:ph type="dt" sz="half" idx="10"/>
          </p:nvPr>
        </p:nvSpPr>
        <p:spPr/>
        <p:txBody>
          <a:bodyPr/>
          <a:lstStyle/>
          <a:p>
            <a:fld id="{2F8904D8-488B-8A4D-84AC-9D758629DB23}" type="datetime1">
              <a:rPr lang="en-US" smtClean="0"/>
              <a:t>10/11/21</a:t>
            </a:fld>
            <a:endParaRPr lang="en-US"/>
          </a:p>
        </p:txBody>
      </p:sp>
      <p:sp>
        <p:nvSpPr>
          <p:cNvPr id="6" name="Footer Placeholder 5">
            <a:extLst>
              <a:ext uri="{FF2B5EF4-FFF2-40B4-BE49-F238E27FC236}">
                <a16:creationId xmlns:a16="http://schemas.microsoft.com/office/drawing/2014/main" id="{91C76724-1984-5148-B044-826C0F29ACF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00AF7E5-4045-534D-8D3E-F5253A275F8B}"/>
              </a:ext>
            </a:extLst>
          </p:cNvPr>
          <p:cNvSpPr>
            <a:spLocks noGrp="1"/>
          </p:cNvSpPr>
          <p:nvPr>
            <p:ph type="sldNum" sz="quarter" idx="12"/>
          </p:nvPr>
        </p:nvSpPr>
        <p:spPr/>
        <p:txBody>
          <a:bodyPr/>
          <a:lstStyle/>
          <a:p>
            <a:fld id="{9A31AEB5-0D90-3340-AFD9-9850B4457261}" type="slidenum">
              <a:rPr lang="en-US" smtClean="0"/>
              <a:t>‹#›</a:t>
            </a:fld>
            <a:endParaRPr lang="en-US"/>
          </a:p>
        </p:txBody>
      </p:sp>
    </p:spTree>
    <p:extLst>
      <p:ext uri="{BB962C8B-B14F-4D97-AF65-F5344CB8AC3E}">
        <p14:creationId xmlns:p14="http://schemas.microsoft.com/office/powerpoint/2010/main" val="41198154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D5AFDD-2616-9048-8D18-D7A73BD96CB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9C99AE3-E4BC-9242-92D1-339304E4634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C288EBD-B6C4-7C49-9766-6357E329B82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215851F-517B-3144-BB1A-B00BB394045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C390FB9-E065-C145-B42F-63AED375E6B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98C1EDC-52DA-5046-8C9E-EA2CAD2DBDEC}"/>
              </a:ext>
            </a:extLst>
          </p:cNvPr>
          <p:cNvSpPr>
            <a:spLocks noGrp="1"/>
          </p:cNvSpPr>
          <p:nvPr>
            <p:ph type="dt" sz="half" idx="10"/>
          </p:nvPr>
        </p:nvSpPr>
        <p:spPr/>
        <p:txBody>
          <a:bodyPr/>
          <a:lstStyle/>
          <a:p>
            <a:fld id="{177ACEF5-BCC2-6C42-BC1B-3A2FA9C57792}" type="datetime1">
              <a:rPr lang="en-US" smtClean="0"/>
              <a:t>10/11/21</a:t>
            </a:fld>
            <a:endParaRPr lang="en-US"/>
          </a:p>
        </p:txBody>
      </p:sp>
      <p:sp>
        <p:nvSpPr>
          <p:cNvPr id="8" name="Footer Placeholder 7">
            <a:extLst>
              <a:ext uri="{FF2B5EF4-FFF2-40B4-BE49-F238E27FC236}">
                <a16:creationId xmlns:a16="http://schemas.microsoft.com/office/drawing/2014/main" id="{70419B40-1ACF-F048-B8D7-76D2564F33D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F311A2A-17D1-6941-9696-B57469F5F52A}"/>
              </a:ext>
            </a:extLst>
          </p:cNvPr>
          <p:cNvSpPr>
            <a:spLocks noGrp="1"/>
          </p:cNvSpPr>
          <p:nvPr>
            <p:ph type="sldNum" sz="quarter" idx="12"/>
          </p:nvPr>
        </p:nvSpPr>
        <p:spPr/>
        <p:txBody>
          <a:bodyPr/>
          <a:lstStyle/>
          <a:p>
            <a:fld id="{9A31AEB5-0D90-3340-AFD9-9850B4457261}" type="slidenum">
              <a:rPr lang="en-US" smtClean="0"/>
              <a:t>‹#›</a:t>
            </a:fld>
            <a:endParaRPr lang="en-US"/>
          </a:p>
        </p:txBody>
      </p:sp>
    </p:spTree>
    <p:extLst>
      <p:ext uri="{BB962C8B-B14F-4D97-AF65-F5344CB8AC3E}">
        <p14:creationId xmlns:p14="http://schemas.microsoft.com/office/powerpoint/2010/main" val="34426904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DA1FA3-4C53-F144-9F0E-C8EF148E87A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7A038CA-1F93-D243-ABF6-0FEAD584929B}"/>
              </a:ext>
            </a:extLst>
          </p:cNvPr>
          <p:cNvSpPr>
            <a:spLocks noGrp="1"/>
          </p:cNvSpPr>
          <p:nvPr>
            <p:ph type="dt" sz="half" idx="10"/>
          </p:nvPr>
        </p:nvSpPr>
        <p:spPr/>
        <p:txBody>
          <a:bodyPr/>
          <a:lstStyle/>
          <a:p>
            <a:fld id="{FA1E2468-9ACC-0D47-B50A-2477C14C483A}" type="datetime1">
              <a:rPr lang="en-US" smtClean="0"/>
              <a:t>10/11/21</a:t>
            </a:fld>
            <a:endParaRPr lang="en-US"/>
          </a:p>
        </p:txBody>
      </p:sp>
      <p:sp>
        <p:nvSpPr>
          <p:cNvPr id="4" name="Footer Placeholder 3">
            <a:extLst>
              <a:ext uri="{FF2B5EF4-FFF2-40B4-BE49-F238E27FC236}">
                <a16:creationId xmlns:a16="http://schemas.microsoft.com/office/drawing/2014/main" id="{9312F427-8FC7-D54E-966F-CC98208D2B3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CB9561E-183E-714C-8515-99E4CAB14BE1}"/>
              </a:ext>
            </a:extLst>
          </p:cNvPr>
          <p:cNvSpPr>
            <a:spLocks noGrp="1"/>
          </p:cNvSpPr>
          <p:nvPr>
            <p:ph type="sldNum" sz="quarter" idx="12"/>
          </p:nvPr>
        </p:nvSpPr>
        <p:spPr/>
        <p:txBody>
          <a:bodyPr/>
          <a:lstStyle/>
          <a:p>
            <a:fld id="{9A31AEB5-0D90-3340-AFD9-9850B4457261}" type="slidenum">
              <a:rPr lang="en-US" smtClean="0"/>
              <a:t>‹#›</a:t>
            </a:fld>
            <a:endParaRPr lang="en-US"/>
          </a:p>
        </p:txBody>
      </p:sp>
    </p:spTree>
    <p:extLst>
      <p:ext uri="{BB962C8B-B14F-4D97-AF65-F5344CB8AC3E}">
        <p14:creationId xmlns:p14="http://schemas.microsoft.com/office/powerpoint/2010/main" val="28919573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918CC4A-33C4-C946-98C4-7192CACF6410}"/>
              </a:ext>
            </a:extLst>
          </p:cNvPr>
          <p:cNvSpPr>
            <a:spLocks noGrp="1"/>
          </p:cNvSpPr>
          <p:nvPr>
            <p:ph type="dt" sz="half" idx="10"/>
          </p:nvPr>
        </p:nvSpPr>
        <p:spPr/>
        <p:txBody>
          <a:bodyPr/>
          <a:lstStyle/>
          <a:p>
            <a:fld id="{ACC915DF-B33D-9B40-9D5D-DBF07776ADCC}" type="datetime1">
              <a:rPr lang="en-US" smtClean="0"/>
              <a:t>10/11/21</a:t>
            </a:fld>
            <a:endParaRPr lang="en-US"/>
          </a:p>
        </p:txBody>
      </p:sp>
      <p:sp>
        <p:nvSpPr>
          <p:cNvPr id="3" name="Footer Placeholder 2">
            <a:extLst>
              <a:ext uri="{FF2B5EF4-FFF2-40B4-BE49-F238E27FC236}">
                <a16:creationId xmlns:a16="http://schemas.microsoft.com/office/drawing/2014/main" id="{57616C6A-4406-5D4B-86D9-8B27AEE2504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5C1EDB2-8DC8-ED48-A681-D41C51BA569D}"/>
              </a:ext>
            </a:extLst>
          </p:cNvPr>
          <p:cNvSpPr>
            <a:spLocks noGrp="1"/>
          </p:cNvSpPr>
          <p:nvPr>
            <p:ph type="sldNum" sz="quarter" idx="12"/>
          </p:nvPr>
        </p:nvSpPr>
        <p:spPr/>
        <p:txBody>
          <a:bodyPr/>
          <a:lstStyle/>
          <a:p>
            <a:fld id="{9A31AEB5-0D90-3340-AFD9-9850B4457261}" type="slidenum">
              <a:rPr lang="en-US" smtClean="0"/>
              <a:t>‹#›</a:t>
            </a:fld>
            <a:endParaRPr lang="en-US"/>
          </a:p>
        </p:txBody>
      </p:sp>
    </p:spTree>
    <p:extLst>
      <p:ext uri="{BB962C8B-B14F-4D97-AF65-F5344CB8AC3E}">
        <p14:creationId xmlns:p14="http://schemas.microsoft.com/office/powerpoint/2010/main" val="9353463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607054-95BB-AC4D-8063-046FB1D0B25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821ECB0-F9BF-3D4F-81A9-657FDD2A7C1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0472A5A-D35A-6D4F-B784-5B8D30C0E1A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B40B298-A690-C443-B8C1-40C8AA676953}"/>
              </a:ext>
            </a:extLst>
          </p:cNvPr>
          <p:cNvSpPr>
            <a:spLocks noGrp="1"/>
          </p:cNvSpPr>
          <p:nvPr>
            <p:ph type="dt" sz="half" idx="10"/>
          </p:nvPr>
        </p:nvSpPr>
        <p:spPr/>
        <p:txBody>
          <a:bodyPr/>
          <a:lstStyle/>
          <a:p>
            <a:fld id="{BCE38B60-BF70-BD42-996B-A045EE6B6C9E}" type="datetime1">
              <a:rPr lang="en-US" smtClean="0"/>
              <a:t>10/11/21</a:t>
            </a:fld>
            <a:endParaRPr lang="en-US"/>
          </a:p>
        </p:txBody>
      </p:sp>
      <p:sp>
        <p:nvSpPr>
          <p:cNvPr id="6" name="Footer Placeholder 5">
            <a:extLst>
              <a:ext uri="{FF2B5EF4-FFF2-40B4-BE49-F238E27FC236}">
                <a16:creationId xmlns:a16="http://schemas.microsoft.com/office/drawing/2014/main" id="{44F5D992-18BE-574D-A287-E778989ED0D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68928F4-6E10-8B40-8789-5B78590E0851}"/>
              </a:ext>
            </a:extLst>
          </p:cNvPr>
          <p:cNvSpPr>
            <a:spLocks noGrp="1"/>
          </p:cNvSpPr>
          <p:nvPr>
            <p:ph type="sldNum" sz="quarter" idx="12"/>
          </p:nvPr>
        </p:nvSpPr>
        <p:spPr/>
        <p:txBody>
          <a:bodyPr/>
          <a:lstStyle/>
          <a:p>
            <a:fld id="{9A31AEB5-0D90-3340-AFD9-9850B4457261}" type="slidenum">
              <a:rPr lang="en-US" smtClean="0"/>
              <a:t>‹#›</a:t>
            </a:fld>
            <a:endParaRPr lang="en-US"/>
          </a:p>
        </p:txBody>
      </p:sp>
    </p:spTree>
    <p:extLst>
      <p:ext uri="{BB962C8B-B14F-4D97-AF65-F5344CB8AC3E}">
        <p14:creationId xmlns:p14="http://schemas.microsoft.com/office/powerpoint/2010/main" val="21934771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E15E85-4823-C24D-9EF6-10083413B39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35314CB-C4D6-0F4D-9E7A-D600FF0097A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7C62109-7176-9642-A445-AA22D972476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D5112D8-BB61-4D4A-B498-4D3E84FB88B7}"/>
              </a:ext>
            </a:extLst>
          </p:cNvPr>
          <p:cNvSpPr>
            <a:spLocks noGrp="1"/>
          </p:cNvSpPr>
          <p:nvPr>
            <p:ph type="dt" sz="half" idx="10"/>
          </p:nvPr>
        </p:nvSpPr>
        <p:spPr/>
        <p:txBody>
          <a:bodyPr/>
          <a:lstStyle/>
          <a:p>
            <a:fld id="{0BD35321-F6FF-3346-9D6C-6E63B544CE47}" type="datetime1">
              <a:rPr lang="en-US" smtClean="0"/>
              <a:t>10/11/21</a:t>
            </a:fld>
            <a:endParaRPr lang="en-US"/>
          </a:p>
        </p:txBody>
      </p:sp>
      <p:sp>
        <p:nvSpPr>
          <p:cNvPr id="6" name="Footer Placeholder 5">
            <a:extLst>
              <a:ext uri="{FF2B5EF4-FFF2-40B4-BE49-F238E27FC236}">
                <a16:creationId xmlns:a16="http://schemas.microsoft.com/office/drawing/2014/main" id="{3DA2668F-F9E1-4B4A-90EB-C3266D36F25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145A278-80FC-CB48-B4C3-CB4E19D9E42E}"/>
              </a:ext>
            </a:extLst>
          </p:cNvPr>
          <p:cNvSpPr>
            <a:spLocks noGrp="1"/>
          </p:cNvSpPr>
          <p:nvPr>
            <p:ph type="sldNum" sz="quarter" idx="12"/>
          </p:nvPr>
        </p:nvSpPr>
        <p:spPr/>
        <p:txBody>
          <a:bodyPr/>
          <a:lstStyle/>
          <a:p>
            <a:fld id="{9A31AEB5-0D90-3340-AFD9-9850B4457261}" type="slidenum">
              <a:rPr lang="en-US" smtClean="0"/>
              <a:t>‹#›</a:t>
            </a:fld>
            <a:endParaRPr lang="en-US"/>
          </a:p>
        </p:txBody>
      </p:sp>
    </p:spTree>
    <p:extLst>
      <p:ext uri="{BB962C8B-B14F-4D97-AF65-F5344CB8AC3E}">
        <p14:creationId xmlns:p14="http://schemas.microsoft.com/office/powerpoint/2010/main" val="27184166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A8AD501-4BEB-6F40-A5C2-F2DDEA63724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3346238-6292-C943-9FDA-8BB08C6D5DD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C1C7015-B9C6-C44E-900F-47DEB865FA4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0561782-2823-0B4A-B2DE-9DC4E2A2BF6F}" type="datetime1">
              <a:rPr lang="en-US" smtClean="0"/>
              <a:t>10/11/21</a:t>
            </a:fld>
            <a:endParaRPr lang="en-US"/>
          </a:p>
        </p:txBody>
      </p:sp>
      <p:sp>
        <p:nvSpPr>
          <p:cNvPr id="5" name="Footer Placeholder 4">
            <a:extLst>
              <a:ext uri="{FF2B5EF4-FFF2-40B4-BE49-F238E27FC236}">
                <a16:creationId xmlns:a16="http://schemas.microsoft.com/office/drawing/2014/main" id="{2A1DE795-7A33-DC4B-BD97-AE0EA342541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FEE8092F-4151-0049-9272-8BE4790D4E31}"/>
              </a:ext>
            </a:extLst>
          </p:cNvPr>
          <p:cNvSpPr>
            <a:spLocks noGrp="1"/>
          </p:cNvSpPr>
          <p:nvPr>
            <p:ph type="sldNum" sz="quarter" idx="4"/>
          </p:nvPr>
        </p:nvSpPr>
        <p:spPr>
          <a:xfrm>
            <a:off x="9135533" y="182562"/>
            <a:ext cx="2743200" cy="365125"/>
          </a:xfrm>
          <a:prstGeom prst="rect">
            <a:avLst/>
          </a:prstGeom>
        </p:spPr>
        <p:txBody>
          <a:bodyPr vert="horz" lIns="91440" tIns="45720" rIns="91440" bIns="45720" rtlCol="0" anchor="ctr"/>
          <a:lstStyle>
            <a:lvl1pPr algn="r">
              <a:defRPr sz="1600">
                <a:solidFill>
                  <a:schemeClr val="tx1">
                    <a:tint val="75000"/>
                  </a:schemeClr>
                </a:solidFill>
              </a:defRPr>
            </a:lvl1pPr>
          </a:lstStyle>
          <a:p>
            <a:fld id="{9A31AEB5-0D90-3340-AFD9-9850B4457261}" type="slidenum">
              <a:rPr lang="en-US" smtClean="0"/>
              <a:pPr/>
              <a:t>‹#›</a:t>
            </a:fld>
            <a:endParaRPr lang="en-US" dirty="0"/>
          </a:p>
        </p:txBody>
      </p:sp>
    </p:spTree>
    <p:extLst>
      <p:ext uri="{BB962C8B-B14F-4D97-AF65-F5344CB8AC3E}">
        <p14:creationId xmlns:p14="http://schemas.microsoft.com/office/powerpoint/2010/main" val="42021807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tiff"/><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pmem/pmdk/issues/4945" TargetMode="External"/><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1.tiff"/></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6.sv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6.sv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AC2FC4F-65A9-3E46-9372-77568A321CFE}"/>
              </a:ext>
            </a:extLst>
          </p:cNvPr>
          <p:cNvSpPr/>
          <p:nvPr/>
        </p:nvSpPr>
        <p:spPr>
          <a:xfrm>
            <a:off x="0" y="1545906"/>
            <a:ext cx="12192000" cy="1843582"/>
          </a:xfrm>
          <a:prstGeom prst="rect">
            <a:avLst/>
          </a:prstGeom>
        </p:spPr>
        <p:txBody>
          <a:bodyPr wrap="square" anchor="ctr">
            <a:spAutoFit/>
          </a:bodyPr>
          <a:lstStyle/>
          <a:p>
            <a:pPr algn="ctr">
              <a:lnSpc>
                <a:spcPct val="150000"/>
              </a:lnSpc>
            </a:pPr>
            <a:r>
              <a:rPr lang="en-US" sz="4000" b="1" dirty="0">
                <a:latin typeface="Calibri" panose="020F0502020204030204" pitchFamily="34" charset="0"/>
                <a:cs typeface="Calibri" panose="020F0502020204030204" pitchFamily="34" charset="0"/>
              </a:rPr>
              <a:t>Witcher: Systematic Crash Consistency Testing for </a:t>
            </a:r>
          </a:p>
          <a:p>
            <a:pPr algn="ctr">
              <a:lnSpc>
                <a:spcPct val="150000"/>
              </a:lnSpc>
            </a:pPr>
            <a:r>
              <a:rPr lang="en-US" sz="4000" b="1" dirty="0">
                <a:latin typeface="Calibri" panose="020F0502020204030204" pitchFamily="34" charset="0"/>
                <a:cs typeface="Calibri" panose="020F0502020204030204" pitchFamily="34" charset="0"/>
              </a:rPr>
              <a:t>Non-Volatile Memory Key-Value Stores</a:t>
            </a:r>
          </a:p>
        </p:txBody>
      </p:sp>
      <p:sp>
        <p:nvSpPr>
          <p:cNvPr id="3" name="Rectangle 2">
            <a:extLst>
              <a:ext uri="{FF2B5EF4-FFF2-40B4-BE49-F238E27FC236}">
                <a16:creationId xmlns:a16="http://schemas.microsoft.com/office/drawing/2014/main" id="{AF180629-632E-B342-AE08-20483BB390F5}"/>
              </a:ext>
            </a:extLst>
          </p:cNvPr>
          <p:cNvSpPr/>
          <p:nvPr/>
        </p:nvSpPr>
        <p:spPr>
          <a:xfrm>
            <a:off x="0" y="4015842"/>
            <a:ext cx="12192000" cy="1143070"/>
          </a:xfrm>
          <a:prstGeom prst="rect">
            <a:avLst/>
          </a:prstGeom>
        </p:spPr>
        <p:txBody>
          <a:bodyPr wrap="square">
            <a:spAutoFit/>
          </a:bodyPr>
          <a:lstStyle/>
          <a:p>
            <a:pPr algn="ctr">
              <a:lnSpc>
                <a:spcPct val="150000"/>
              </a:lnSpc>
            </a:pPr>
            <a:r>
              <a:rPr lang="en-US" sz="2400" dirty="0" err="1">
                <a:latin typeface="Calibri" panose="020F0502020204030204" pitchFamily="34" charset="0"/>
                <a:cs typeface="Calibri" panose="020F0502020204030204" pitchFamily="34" charset="0"/>
              </a:rPr>
              <a:t>Xinwei</a:t>
            </a:r>
            <a:r>
              <a:rPr lang="en-US" sz="2400" dirty="0">
                <a:latin typeface="Calibri" panose="020F0502020204030204" pitchFamily="34" charset="0"/>
                <a:cs typeface="Calibri" panose="020F0502020204030204" pitchFamily="34" charset="0"/>
              </a:rPr>
              <a:t> Fu</a:t>
            </a:r>
            <a:r>
              <a:rPr lang="en-US" sz="2400" baseline="30000" dirty="0">
                <a:latin typeface="Calibri" panose="020F0502020204030204" pitchFamily="34" charset="0"/>
                <a:cs typeface="Calibri" panose="020F0502020204030204" pitchFamily="34" charset="0"/>
              </a:rPr>
              <a:t>*</a:t>
            </a:r>
            <a:r>
              <a:rPr lang="en-US" sz="2400" dirty="0">
                <a:latin typeface="Calibri" panose="020F0502020204030204" pitchFamily="34" charset="0"/>
                <a:cs typeface="Calibri" panose="020F0502020204030204" pitchFamily="34" charset="0"/>
              </a:rPr>
              <a:t>, </a:t>
            </a:r>
            <a:r>
              <a:rPr lang="en-US" sz="2400" dirty="0" err="1">
                <a:latin typeface="Calibri" panose="020F0502020204030204" pitchFamily="34" charset="0"/>
                <a:cs typeface="Calibri" panose="020F0502020204030204" pitchFamily="34" charset="0"/>
              </a:rPr>
              <a:t>Wook-Hee</a:t>
            </a:r>
            <a:r>
              <a:rPr lang="en-US" sz="2400" dirty="0">
                <a:latin typeface="Calibri" panose="020F0502020204030204" pitchFamily="34" charset="0"/>
                <a:cs typeface="Calibri" panose="020F0502020204030204" pitchFamily="34" charset="0"/>
              </a:rPr>
              <a:t> Kim</a:t>
            </a:r>
            <a:r>
              <a:rPr lang="en-US" sz="2400" baseline="30000" dirty="0">
                <a:latin typeface="Calibri" panose="020F0502020204030204" pitchFamily="34" charset="0"/>
                <a:cs typeface="Calibri" panose="020F0502020204030204" pitchFamily="34" charset="0"/>
              </a:rPr>
              <a:t>*</a:t>
            </a:r>
            <a:r>
              <a:rPr lang="en-US" sz="2400" dirty="0">
                <a:latin typeface="Calibri" panose="020F0502020204030204" pitchFamily="34" charset="0"/>
                <a:cs typeface="Calibri" panose="020F0502020204030204" pitchFamily="34" charset="0"/>
              </a:rPr>
              <a:t>, Ajay </a:t>
            </a:r>
            <a:r>
              <a:rPr lang="en-US" sz="2400" dirty="0" err="1">
                <a:latin typeface="Calibri" panose="020F0502020204030204" pitchFamily="34" charset="0"/>
                <a:cs typeface="Calibri" panose="020F0502020204030204" pitchFamily="34" charset="0"/>
              </a:rPr>
              <a:t>Paddayuru</a:t>
            </a:r>
            <a:r>
              <a:rPr lang="en-US" sz="2400" baseline="30000" dirty="0">
                <a:latin typeface="Calibri" panose="020F0502020204030204" pitchFamily="34" charset="0"/>
                <a:cs typeface="Calibri" panose="020F0502020204030204" pitchFamily="34" charset="0"/>
              </a:rPr>
              <a:t>+</a:t>
            </a:r>
            <a:r>
              <a:rPr lang="en-US" sz="2400" dirty="0">
                <a:latin typeface="Calibri" panose="020F0502020204030204" pitchFamily="34" charset="0"/>
                <a:cs typeface="Calibri" panose="020F0502020204030204" pitchFamily="34" charset="0"/>
              </a:rPr>
              <a:t>,  </a:t>
            </a:r>
            <a:r>
              <a:rPr lang="en-US" sz="2400" dirty="0" err="1">
                <a:latin typeface="Calibri" panose="020F0502020204030204" pitchFamily="34" charset="0"/>
                <a:cs typeface="Calibri" panose="020F0502020204030204" pitchFamily="34" charset="0"/>
              </a:rPr>
              <a:t>Mohannad</a:t>
            </a:r>
            <a:r>
              <a:rPr lang="en-US" sz="2400" dirty="0">
                <a:latin typeface="Calibri" panose="020F0502020204030204" pitchFamily="34" charset="0"/>
                <a:cs typeface="Calibri" panose="020F0502020204030204" pitchFamily="34" charset="0"/>
              </a:rPr>
              <a:t> Ismail</a:t>
            </a:r>
            <a:r>
              <a:rPr lang="en-US" sz="2400" baseline="30000" dirty="0">
                <a:latin typeface="Calibri" panose="020F0502020204030204" pitchFamily="34" charset="0"/>
                <a:cs typeface="Calibri" panose="020F0502020204030204" pitchFamily="34" charset="0"/>
              </a:rPr>
              <a:t>*</a:t>
            </a:r>
            <a:r>
              <a:rPr lang="en-US" sz="2400" dirty="0">
                <a:latin typeface="Calibri" panose="020F0502020204030204" pitchFamily="34" charset="0"/>
                <a:cs typeface="Calibri" panose="020F0502020204030204" pitchFamily="34" charset="0"/>
              </a:rPr>
              <a:t>, Sunny </a:t>
            </a:r>
            <a:r>
              <a:rPr lang="en-US" sz="2400" dirty="0" err="1">
                <a:latin typeface="Calibri" panose="020F0502020204030204" pitchFamily="34" charset="0"/>
                <a:cs typeface="Calibri" panose="020F0502020204030204" pitchFamily="34" charset="0"/>
              </a:rPr>
              <a:t>Wadkar</a:t>
            </a:r>
            <a:r>
              <a:rPr lang="en-US" sz="2400" baseline="30000" dirty="0">
                <a:latin typeface="Calibri" panose="020F0502020204030204" pitchFamily="34" charset="0"/>
                <a:cs typeface="Calibri" panose="020F0502020204030204" pitchFamily="34" charset="0"/>
              </a:rPr>
              <a:t>*</a:t>
            </a:r>
            <a:r>
              <a:rPr lang="en-US" sz="2400" dirty="0">
                <a:latin typeface="Calibri" panose="020F0502020204030204" pitchFamily="34" charset="0"/>
                <a:cs typeface="Calibri" panose="020F0502020204030204" pitchFamily="34" charset="0"/>
              </a:rPr>
              <a:t>,</a:t>
            </a:r>
          </a:p>
          <a:p>
            <a:pPr algn="ctr">
              <a:lnSpc>
                <a:spcPct val="150000"/>
              </a:lnSpc>
            </a:pPr>
            <a:r>
              <a:rPr lang="en-US" sz="2400" dirty="0" err="1">
                <a:latin typeface="Calibri" panose="020F0502020204030204" pitchFamily="34" charset="0"/>
                <a:cs typeface="Calibri" panose="020F0502020204030204" pitchFamily="34" charset="0"/>
              </a:rPr>
              <a:t>Dongyoon</a:t>
            </a:r>
            <a:r>
              <a:rPr lang="en-US" sz="2400" dirty="0">
                <a:latin typeface="Calibri" panose="020F0502020204030204" pitchFamily="34" charset="0"/>
                <a:cs typeface="Calibri" panose="020F0502020204030204" pitchFamily="34" charset="0"/>
              </a:rPr>
              <a:t> Lee</a:t>
            </a:r>
            <a:r>
              <a:rPr lang="en-US" sz="2400" baseline="30000" dirty="0">
                <a:latin typeface="Calibri" panose="020F0502020204030204" pitchFamily="34" charset="0"/>
                <a:cs typeface="Calibri" panose="020F0502020204030204" pitchFamily="34" charset="0"/>
              </a:rPr>
              <a:t>+</a:t>
            </a:r>
            <a:r>
              <a:rPr lang="en-US" sz="2400" dirty="0">
                <a:latin typeface="Calibri" panose="020F0502020204030204" pitchFamily="34" charset="0"/>
                <a:cs typeface="Calibri" panose="020F0502020204030204" pitchFamily="34" charset="0"/>
              </a:rPr>
              <a:t>, </a:t>
            </a:r>
            <a:r>
              <a:rPr lang="en-US" sz="2400" dirty="0" err="1">
                <a:latin typeface="Calibri" panose="020F0502020204030204" pitchFamily="34" charset="0"/>
                <a:cs typeface="Calibri" panose="020F0502020204030204" pitchFamily="34" charset="0"/>
              </a:rPr>
              <a:t>Changwoo</a:t>
            </a:r>
            <a:r>
              <a:rPr lang="en-US" sz="2400" dirty="0">
                <a:latin typeface="Calibri" panose="020F0502020204030204" pitchFamily="34" charset="0"/>
                <a:cs typeface="Calibri" panose="020F0502020204030204" pitchFamily="34" charset="0"/>
              </a:rPr>
              <a:t> Min</a:t>
            </a:r>
            <a:r>
              <a:rPr lang="en-US" sz="2400" baseline="30000" dirty="0">
                <a:latin typeface="Calibri" panose="020F0502020204030204" pitchFamily="34" charset="0"/>
                <a:cs typeface="Calibri" panose="020F0502020204030204" pitchFamily="34" charset="0"/>
              </a:rPr>
              <a:t>*</a:t>
            </a:r>
            <a:endParaRPr lang="en-US" sz="2400" dirty="0">
              <a:latin typeface="Calibri" panose="020F0502020204030204" pitchFamily="34" charset="0"/>
              <a:cs typeface="Calibri" panose="020F0502020204030204" pitchFamily="34" charset="0"/>
            </a:endParaRPr>
          </a:p>
        </p:txBody>
      </p:sp>
      <p:sp>
        <p:nvSpPr>
          <p:cNvPr id="4" name="Rectangle 3">
            <a:extLst>
              <a:ext uri="{FF2B5EF4-FFF2-40B4-BE49-F238E27FC236}">
                <a16:creationId xmlns:a16="http://schemas.microsoft.com/office/drawing/2014/main" id="{9A57A8FB-22F6-6E45-88CC-B67672C25CE2}"/>
              </a:ext>
            </a:extLst>
          </p:cNvPr>
          <p:cNvSpPr/>
          <p:nvPr/>
        </p:nvSpPr>
        <p:spPr>
          <a:xfrm>
            <a:off x="0" y="5535693"/>
            <a:ext cx="12192000" cy="796052"/>
          </a:xfrm>
          <a:prstGeom prst="rect">
            <a:avLst/>
          </a:prstGeom>
        </p:spPr>
        <p:txBody>
          <a:bodyPr wrap="square">
            <a:spAutoFit/>
          </a:bodyPr>
          <a:lstStyle/>
          <a:p>
            <a:pPr>
              <a:lnSpc>
                <a:spcPct val="150000"/>
              </a:lnSpc>
            </a:pPr>
            <a:r>
              <a:rPr lang="en-US" sz="2800" dirty="0">
                <a:latin typeface="HK Grotesk Medium" panose="00000600000000000000" pitchFamily="50" charset="0"/>
              </a:rPr>
              <a:t>                                            </a:t>
            </a:r>
            <a:r>
              <a:rPr lang="en-US" sz="3200" dirty="0">
                <a:latin typeface="HK Grotesk Medium" panose="00000600000000000000" pitchFamily="50" charset="0"/>
              </a:rPr>
              <a:t>*</a:t>
            </a:r>
            <a:r>
              <a:rPr lang="en-US" sz="2800" dirty="0">
                <a:latin typeface="HK Grotesk Medium" panose="00000600000000000000" pitchFamily="50" charset="0"/>
              </a:rPr>
              <a:t>                                 </a:t>
            </a:r>
            <a:r>
              <a:rPr lang="en-US" sz="3400" baseline="30000" dirty="0">
                <a:latin typeface="HK Grotesk Medium" panose="00000600000000000000" pitchFamily="50" charset="0"/>
              </a:rPr>
              <a:t>+</a:t>
            </a:r>
            <a:endParaRPr lang="en-US" sz="3400" dirty="0">
              <a:latin typeface="HK Grotesk Medium" panose="00000600000000000000" pitchFamily="50" charset="0"/>
            </a:endParaRPr>
          </a:p>
        </p:txBody>
      </p:sp>
      <p:pic>
        <p:nvPicPr>
          <p:cNvPr id="5" name="Graphic 4">
            <a:extLst>
              <a:ext uri="{FF2B5EF4-FFF2-40B4-BE49-F238E27FC236}">
                <a16:creationId xmlns:a16="http://schemas.microsoft.com/office/drawing/2014/main" id="{7FD71DDC-3F83-B34F-A007-3D4A0C9F2E04}"/>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3864514" y="5762244"/>
            <a:ext cx="2021576" cy="400753"/>
          </a:xfrm>
          <a:prstGeom prst="rect">
            <a:avLst/>
          </a:prstGeom>
        </p:spPr>
      </p:pic>
      <p:pic>
        <p:nvPicPr>
          <p:cNvPr id="6" name="Picture 5">
            <a:extLst>
              <a:ext uri="{FF2B5EF4-FFF2-40B4-BE49-F238E27FC236}">
                <a16:creationId xmlns:a16="http://schemas.microsoft.com/office/drawing/2014/main" id="{95E2AB27-3A9B-7A43-8C53-E8B8022C3D17}"/>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694100" y="5631437"/>
            <a:ext cx="1803582" cy="662367"/>
          </a:xfrm>
          <a:prstGeom prst="rect">
            <a:avLst/>
          </a:prstGeom>
        </p:spPr>
      </p:pic>
    </p:spTree>
    <p:extLst>
      <p:ext uri="{BB962C8B-B14F-4D97-AF65-F5344CB8AC3E}">
        <p14:creationId xmlns:p14="http://schemas.microsoft.com/office/powerpoint/2010/main" val="21267796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A04D9009-F04A-FC49-AF90-573F72416DAB}"/>
              </a:ext>
            </a:extLst>
          </p:cNvPr>
          <p:cNvCxnSpPr>
            <a:cxnSpLocks/>
          </p:cNvCxnSpPr>
          <p:nvPr/>
        </p:nvCxnSpPr>
        <p:spPr>
          <a:xfrm>
            <a:off x="459582" y="859962"/>
            <a:ext cx="10511783" cy="0"/>
          </a:xfrm>
          <a:prstGeom prst="line">
            <a:avLst/>
          </a:prstGeom>
          <a:ln w="76200">
            <a:solidFill>
              <a:srgbClr val="C00000"/>
            </a:solidFill>
          </a:ln>
        </p:spPr>
        <p:style>
          <a:lnRef idx="3">
            <a:schemeClr val="accent2"/>
          </a:lnRef>
          <a:fillRef idx="0">
            <a:schemeClr val="accent2"/>
          </a:fillRef>
          <a:effectRef idx="2">
            <a:schemeClr val="accent2"/>
          </a:effectRef>
          <a:fontRef idx="minor">
            <a:schemeClr val="tx1"/>
          </a:fontRef>
        </p:style>
      </p:cxnSp>
      <p:sp>
        <p:nvSpPr>
          <p:cNvPr id="4" name="Title 1">
            <a:extLst>
              <a:ext uri="{FF2B5EF4-FFF2-40B4-BE49-F238E27FC236}">
                <a16:creationId xmlns:a16="http://schemas.microsoft.com/office/drawing/2014/main" id="{68EC50AD-D157-AE44-B761-0F922CC81389}"/>
              </a:ext>
            </a:extLst>
          </p:cNvPr>
          <p:cNvSpPr txBox="1">
            <a:spLocks/>
          </p:cNvSpPr>
          <p:nvPr/>
        </p:nvSpPr>
        <p:spPr>
          <a:xfrm>
            <a:off x="409575" y="362605"/>
            <a:ext cx="10515600" cy="510541"/>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dirty="0">
                <a:latin typeface="Calibri" panose="020F0502020204030204" pitchFamily="34" charset="0"/>
                <a:cs typeface="Calibri" panose="020F0502020204030204" pitchFamily="34" charset="0"/>
              </a:rPr>
              <a:t>Detected bug in PMDK memory allocator</a:t>
            </a:r>
          </a:p>
        </p:txBody>
      </p:sp>
      <p:sp>
        <p:nvSpPr>
          <p:cNvPr id="7" name="Slide Number Placeholder 6">
            <a:extLst>
              <a:ext uri="{FF2B5EF4-FFF2-40B4-BE49-F238E27FC236}">
                <a16:creationId xmlns:a16="http://schemas.microsoft.com/office/drawing/2014/main" id="{E8D78314-8A82-DF4C-88EC-28A6EA95DE3F}"/>
              </a:ext>
            </a:extLst>
          </p:cNvPr>
          <p:cNvSpPr>
            <a:spLocks noGrp="1"/>
          </p:cNvSpPr>
          <p:nvPr>
            <p:ph type="sldNum" sz="quarter" idx="12"/>
          </p:nvPr>
        </p:nvSpPr>
        <p:spPr/>
        <p:txBody>
          <a:bodyPr/>
          <a:lstStyle/>
          <a:p>
            <a:fld id="{9A31AEB5-0D90-3340-AFD9-9850B4457261}" type="slidenum">
              <a:rPr lang="en-US" smtClean="0"/>
              <a:t>10</a:t>
            </a:fld>
            <a:endParaRPr lang="en-US"/>
          </a:p>
        </p:txBody>
      </p:sp>
      <p:sp>
        <p:nvSpPr>
          <p:cNvPr id="8" name="TextBox 7">
            <a:extLst>
              <a:ext uri="{FF2B5EF4-FFF2-40B4-BE49-F238E27FC236}">
                <a16:creationId xmlns:a16="http://schemas.microsoft.com/office/drawing/2014/main" id="{7D15B093-8359-BF48-BA70-A86B1994BBC3}"/>
              </a:ext>
            </a:extLst>
          </p:cNvPr>
          <p:cNvSpPr txBox="1"/>
          <p:nvPr/>
        </p:nvSpPr>
        <p:spPr>
          <a:xfrm>
            <a:off x="7648125" y="6479369"/>
            <a:ext cx="4511312" cy="369332"/>
          </a:xfrm>
          <a:prstGeom prst="rect">
            <a:avLst/>
          </a:prstGeom>
          <a:noFill/>
        </p:spPr>
        <p:txBody>
          <a:bodyPr wrap="square" rtlCol="0">
            <a:spAutoFit/>
          </a:bodyPr>
          <a:lstStyle/>
          <a:p>
            <a:pPr algn="r"/>
            <a:r>
              <a:rPr lang="en-US" dirty="0">
                <a:sym typeface="Wingdings" pitchFamily="2" charset="2"/>
                <a:hlinkClick r:id="rId3"/>
              </a:rPr>
              <a:t>https://github.com/pmem/pmdk/issues/4945</a:t>
            </a:r>
            <a:r>
              <a:rPr lang="en-US" dirty="0">
                <a:sym typeface="Wingdings" pitchFamily="2" charset="2"/>
              </a:rPr>
              <a:t> </a:t>
            </a:r>
          </a:p>
        </p:txBody>
      </p:sp>
      <p:pic>
        <p:nvPicPr>
          <p:cNvPr id="2" name="Picture 1">
            <a:extLst>
              <a:ext uri="{FF2B5EF4-FFF2-40B4-BE49-F238E27FC236}">
                <a16:creationId xmlns:a16="http://schemas.microsoft.com/office/drawing/2014/main" id="{16CA1FD6-5234-F548-BB61-2144659494A3}"/>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b="13604"/>
          <a:stretch/>
        </p:blipFill>
        <p:spPr>
          <a:xfrm>
            <a:off x="459582" y="942877"/>
            <a:ext cx="11190551" cy="4169450"/>
          </a:xfrm>
          <a:prstGeom prst="rect">
            <a:avLst/>
          </a:prstGeom>
        </p:spPr>
      </p:pic>
      <p:sp>
        <p:nvSpPr>
          <p:cNvPr id="14" name="TextBox 13">
            <a:extLst>
              <a:ext uri="{FF2B5EF4-FFF2-40B4-BE49-F238E27FC236}">
                <a16:creationId xmlns:a16="http://schemas.microsoft.com/office/drawing/2014/main" id="{4A19066A-485C-E04A-90FB-0BBC8C31608B}"/>
              </a:ext>
            </a:extLst>
          </p:cNvPr>
          <p:cNvSpPr txBox="1"/>
          <p:nvPr/>
        </p:nvSpPr>
        <p:spPr>
          <a:xfrm>
            <a:off x="8031725" y="3108217"/>
            <a:ext cx="3252816" cy="461665"/>
          </a:xfrm>
          <a:prstGeom prst="rect">
            <a:avLst/>
          </a:prstGeom>
          <a:noFill/>
        </p:spPr>
        <p:txBody>
          <a:bodyPr wrap="square" rtlCol="0">
            <a:spAutoFit/>
          </a:bodyPr>
          <a:lstStyle/>
          <a:p>
            <a:r>
              <a:rPr lang="en-US" sz="2400" dirty="0">
                <a:solidFill>
                  <a:schemeClr val="bg1"/>
                </a:solidFill>
                <a:sym typeface="Wingdings" pitchFamily="2" charset="2"/>
              </a:rPr>
              <a:t>Change the old header</a:t>
            </a:r>
          </a:p>
        </p:txBody>
      </p:sp>
      <p:sp>
        <p:nvSpPr>
          <p:cNvPr id="15" name="TextBox 14">
            <a:extLst>
              <a:ext uri="{FF2B5EF4-FFF2-40B4-BE49-F238E27FC236}">
                <a16:creationId xmlns:a16="http://schemas.microsoft.com/office/drawing/2014/main" id="{50CA4193-1065-1D45-B043-B0D81BF2C618}"/>
              </a:ext>
            </a:extLst>
          </p:cNvPr>
          <p:cNvSpPr txBox="1"/>
          <p:nvPr/>
        </p:nvSpPr>
        <p:spPr>
          <a:xfrm>
            <a:off x="8031725" y="3524162"/>
            <a:ext cx="3252816" cy="461665"/>
          </a:xfrm>
          <a:prstGeom prst="rect">
            <a:avLst/>
          </a:prstGeom>
          <a:noFill/>
        </p:spPr>
        <p:txBody>
          <a:bodyPr wrap="square" rtlCol="0">
            <a:spAutoFit/>
          </a:bodyPr>
          <a:lstStyle/>
          <a:p>
            <a:r>
              <a:rPr lang="en-US" sz="2400" dirty="0">
                <a:solidFill>
                  <a:schemeClr val="bg1"/>
                </a:solidFill>
                <a:sym typeface="Wingdings" pitchFamily="2" charset="2"/>
              </a:rPr>
              <a:t>Write a new header</a:t>
            </a:r>
          </a:p>
        </p:txBody>
      </p:sp>
      <p:cxnSp>
        <p:nvCxnSpPr>
          <p:cNvPr id="16" name="Straight Arrow Connector 15">
            <a:extLst>
              <a:ext uri="{FF2B5EF4-FFF2-40B4-BE49-F238E27FC236}">
                <a16:creationId xmlns:a16="http://schemas.microsoft.com/office/drawing/2014/main" id="{9529A3CD-2E16-8C4F-A040-9E5C46D93D52}"/>
              </a:ext>
            </a:extLst>
          </p:cNvPr>
          <p:cNvCxnSpPr>
            <a:cxnSpLocks/>
          </p:cNvCxnSpPr>
          <p:nvPr/>
        </p:nvCxnSpPr>
        <p:spPr>
          <a:xfrm>
            <a:off x="7616952" y="3349098"/>
            <a:ext cx="482536" cy="0"/>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A16E5CBA-77EA-9F48-8916-EF4DC2A77F7D}"/>
              </a:ext>
            </a:extLst>
          </p:cNvPr>
          <p:cNvCxnSpPr>
            <a:cxnSpLocks/>
          </p:cNvCxnSpPr>
          <p:nvPr/>
        </p:nvCxnSpPr>
        <p:spPr>
          <a:xfrm>
            <a:off x="6245352" y="3757530"/>
            <a:ext cx="1854136" cy="0"/>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0" name="Curved Left Arrow 19">
            <a:extLst>
              <a:ext uri="{FF2B5EF4-FFF2-40B4-BE49-F238E27FC236}">
                <a16:creationId xmlns:a16="http://schemas.microsoft.com/office/drawing/2014/main" id="{62F847FE-5E64-CF40-B122-08F6E862F12D}"/>
              </a:ext>
            </a:extLst>
          </p:cNvPr>
          <p:cNvSpPr/>
          <p:nvPr/>
        </p:nvSpPr>
        <p:spPr>
          <a:xfrm flipH="1">
            <a:off x="917113" y="3262744"/>
            <a:ext cx="482537" cy="1627632"/>
          </a:xfrm>
          <a:prstGeom prst="curvedLeft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2" name="TextBox 11">
            <a:extLst>
              <a:ext uri="{FF2B5EF4-FFF2-40B4-BE49-F238E27FC236}">
                <a16:creationId xmlns:a16="http://schemas.microsoft.com/office/drawing/2014/main" id="{05E168D8-B841-2C47-B1AE-8656D05B02C4}"/>
              </a:ext>
            </a:extLst>
          </p:cNvPr>
          <p:cNvSpPr txBox="1"/>
          <p:nvPr/>
        </p:nvSpPr>
        <p:spPr>
          <a:xfrm>
            <a:off x="459582" y="5213911"/>
            <a:ext cx="11163670" cy="1569660"/>
          </a:xfrm>
          <a:prstGeom prst="rect">
            <a:avLst/>
          </a:prstGeom>
          <a:noFill/>
        </p:spPr>
        <p:txBody>
          <a:bodyPr wrap="square" rtlCol="0">
            <a:spAutoFit/>
          </a:bodyPr>
          <a:lstStyle/>
          <a:p>
            <a:pPr marL="342900" indent="-342900">
              <a:buFont typeface="Arial" panose="020B0604020202020204" pitchFamily="34" charset="0"/>
              <a:buChar char="•"/>
            </a:pPr>
            <a:r>
              <a:rPr lang="en-US" sz="2400" dirty="0">
                <a:sym typeface="Wingdings" pitchFamily="2" charset="2"/>
              </a:rPr>
              <a:t>Detecting this bug requires application-specific knowledge</a:t>
            </a:r>
          </a:p>
          <a:p>
            <a:pPr marL="342900" indent="-342900">
              <a:buFont typeface="Arial" panose="020B0604020202020204" pitchFamily="34" charset="0"/>
              <a:buChar char="•"/>
            </a:pPr>
            <a:r>
              <a:rPr lang="en-US" sz="2400" dirty="0">
                <a:sym typeface="Wingdings" pitchFamily="2" charset="2"/>
              </a:rPr>
              <a:t>Witcher is able to detect this bug by using</a:t>
            </a:r>
          </a:p>
          <a:p>
            <a:pPr marL="800100" lvl="1" indent="-342900">
              <a:buFont typeface="Arial" panose="020B0604020202020204" pitchFamily="34" charset="0"/>
              <a:buChar char="•"/>
            </a:pPr>
            <a:r>
              <a:rPr lang="en-US" sz="2400" dirty="0">
                <a:sym typeface="Wingdings" pitchFamily="2" charset="2"/>
              </a:rPr>
              <a:t>Likely-correctness condition inference</a:t>
            </a:r>
          </a:p>
          <a:p>
            <a:pPr marL="800100" lvl="1" indent="-342900">
              <a:buFont typeface="Arial" panose="020B0604020202020204" pitchFamily="34" charset="0"/>
              <a:buChar char="•"/>
            </a:pPr>
            <a:r>
              <a:rPr lang="en-US" sz="2400" dirty="0">
                <a:sym typeface="Wingdings" pitchFamily="2" charset="2"/>
              </a:rPr>
              <a:t>Output equivalence checking</a:t>
            </a:r>
          </a:p>
        </p:txBody>
      </p:sp>
    </p:spTree>
    <p:extLst>
      <p:ext uri="{BB962C8B-B14F-4D97-AF65-F5344CB8AC3E}">
        <p14:creationId xmlns:p14="http://schemas.microsoft.com/office/powerpoint/2010/main" val="357216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20" grpId="0" animBg="1"/>
      <p:bldP spid="1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A04D9009-F04A-FC49-AF90-573F72416DAB}"/>
              </a:ext>
            </a:extLst>
          </p:cNvPr>
          <p:cNvCxnSpPr>
            <a:cxnSpLocks/>
          </p:cNvCxnSpPr>
          <p:nvPr/>
        </p:nvCxnSpPr>
        <p:spPr>
          <a:xfrm>
            <a:off x="459582" y="859962"/>
            <a:ext cx="10511783" cy="0"/>
          </a:xfrm>
          <a:prstGeom prst="line">
            <a:avLst/>
          </a:prstGeom>
          <a:ln w="76200">
            <a:solidFill>
              <a:srgbClr val="C00000"/>
            </a:solidFill>
          </a:ln>
        </p:spPr>
        <p:style>
          <a:lnRef idx="3">
            <a:schemeClr val="accent2"/>
          </a:lnRef>
          <a:fillRef idx="0">
            <a:schemeClr val="accent2"/>
          </a:fillRef>
          <a:effectRef idx="2">
            <a:schemeClr val="accent2"/>
          </a:effectRef>
          <a:fontRef idx="minor">
            <a:schemeClr val="tx1"/>
          </a:fontRef>
        </p:style>
      </p:cxnSp>
      <p:sp>
        <p:nvSpPr>
          <p:cNvPr id="4" name="Title 1">
            <a:extLst>
              <a:ext uri="{FF2B5EF4-FFF2-40B4-BE49-F238E27FC236}">
                <a16:creationId xmlns:a16="http://schemas.microsoft.com/office/drawing/2014/main" id="{68EC50AD-D157-AE44-B761-0F922CC81389}"/>
              </a:ext>
            </a:extLst>
          </p:cNvPr>
          <p:cNvSpPr txBox="1">
            <a:spLocks/>
          </p:cNvSpPr>
          <p:nvPr/>
        </p:nvSpPr>
        <p:spPr>
          <a:xfrm>
            <a:off x="409575" y="362605"/>
            <a:ext cx="10515600" cy="510541"/>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dirty="0">
                <a:latin typeface="Calibri" panose="020F0502020204030204" pitchFamily="34" charset="0"/>
                <a:cs typeface="Calibri" panose="020F0502020204030204" pitchFamily="34" charset="0"/>
              </a:rPr>
              <a:t>Scalability</a:t>
            </a:r>
          </a:p>
        </p:txBody>
      </p:sp>
      <p:sp>
        <p:nvSpPr>
          <p:cNvPr id="7" name="Slide Number Placeholder 6">
            <a:extLst>
              <a:ext uri="{FF2B5EF4-FFF2-40B4-BE49-F238E27FC236}">
                <a16:creationId xmlns:a16="http://schemas.microsoft.com/office/drawing/2014/main" id="{E8D78314-8A82-DF4C-88EC-28A6EA95DE3F}"/>
              </a:ext>
            </a:extLst>
          </p:cNvPr>
          <p:cNvSpPr>
            <a:spLocks noGrp="1"/>
          </p:cNvSpPr>
          <p:nvPr>
            <p:ph type="sldNum" sz="quarter" idx="12"/>
          </p:nvPr>
        </p:nvSpPr>
        <p:spPr/>
        <p:txBody>
          <a:bodyPr/>
          <a:lstStyle/>
          <a:p>
            <a:fld id="{9A31AEB5-0D90-3340-AFD9-9850B4457261}" type="slidenum">
              <a:rPr lang="en-US" smtClean="0"/>
              <a:t>11</a:t>
            </a:fld>
            <a:endParaRPr lang="en-US"/>
          </a:p>
        </p:txBody>
      </p:sp>
      <p:pic>
        <p:nvPicPr>
          <p:cNvPr id="3" name="Picture 2" descr="Chart&#10;&#10;Description automatically generated">
            <a:extLst>
              <a:ext uri="{FF2B5EF4-FFF2-40B4-BE49-F238E27FC236}">
                <a16:creationId xmlns:a16="http://schemas.microsoft.com/office/drawing/2014/main" id="{80CE011E-FB5A-6E4E-9D2A-41FCB058E3BF}"/>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945604" y="1310157"/>
            <a:ext cx="9444044" cy="3881985"/>
          </a:xfrm>
          <a:prstGeom prst="rect">
            <a:avLst/>
          </a:prstGeom>
        </p:spPr>
      </p:pic>
      <p:sp>
        <p:nvSpPr>
          <p:cNvPr id="11" name="TextBox 10">
            <a:extLst>
              <a:ext uri="{FF2B5EF4-FFF2-40B4-BE49-F238E27FC236}">
                <a16:creationId xmlns:a16="http://schemas.microsoft.com/office/drawing/2014/main" id="{17FA7C92-DDF2-3045-876B-9F8EA5D1628D}"/>
              </a:ext>
            </a:extLst>
          </p:cNvPr>
          <p:cNvSpPr txBox="1"/>
          <p:nvPr/>
        </p:nvSpPr>
        <p:spPr>
          <a:xfrm>
            <a:off x="409574" y="5255202"/>
            <a:ext cx="10515600" cy="1200329"/>
          </a:xfrm>
          <a:prstGeom prst="rect">
            <a:avLst/>
          </a:prstGeom>
          <a:noFill/>
        </p:spPr>
        <p:txBody>
          <a:bodyPr wrap="square" rtlCol="0">
            <a:spAutoFit/>
          </a:bodyPr>
          <a:lstStyle/>
          <a:p>
            <a:r>
              <a:rPr lang="en-US" sz="2400" dirty="0">
                <a:sym typeface="Wingdings" pitchFamily="2" charset="2"/>
              </a:rPr>
              <a:t>Comparison with Random Searching</a:t>
            </a:r>
          </a:p>
          <a:p>
            <a:pPr marL="342900" indent="-342900">
              <a:buFont typeface="Arial" panose="020B0604020202020204" pitchFamily="34" charset="0"/>
              <a:buChar char="•"/>
            </a:pPr>
            <a:r>
              <a:rPr lang="en-US" sz="2400" dirty="0">
                <a:sym typeface="Wingdings" pitchFamily="2" charset="2"/>
              </a:rPr>
              <a:t>100 Million (1 week) </a:t>
            </a:r>
          </a:p>
          <a:p>
            <a:pPr marL="342900" indent="-342900">
              <a:buFont typeface="Arial" panose="020B0604020202020204" pitchFamily="34" charset="0"/>
              <a:buChar char="•"/>
            </a:pPr>
            <a:r>
              <a:rPr lang="en-US" sz="2400" dirty="0">
                <a:sym typeface="Wingdings" pitchFamily="2" charset="2"/>
              </a:rPr>
              <a:t>Detect one or two of the bugs</a:t>
            </a:r>
          </a:p>
        </p:txBody>
      </p:sp>
      <p:sp>
        <p:nvSpPr>
          <p:cNvPr id="13" name="TextBox 12">
            <a:extLst>
              <a:ext uri="{FF2B5EF4-FFF2-40B4-BE49-F238E27FC236}">
                <a16:creationId xmlns:a16="http://schemas.microsoft.com/office/drawing/2014/main" id="{43902977-B0C9-3543-A159-A9A9A3663D64}"/>
              </a:ext>
            </a:extLst>
          </p:cNvPr>
          <p:cNvSpPr txBox="1"/>
          <p:nvPr/>
        </p:nvSpPr>
        <p:spPr>
          <a:xfrm>
            <a:off x="409574" y="1045536"/>
            <a:ext cx="10515600" cy="461665"/>
          </a:xfrm>
          <a:prstGeom prst="rect">
            <a:avLst/>
          </a:prstGeom>
          <a:noFill/>
        </p:spPr>
        <p:txBody>
          <a:bodyPr wrap="square" rtlCol="0">
            <a:spAutoFit/>
          </a:bodyPr>
          <a:lstStyle/>
          <a:p>
            <a:r>
              <a:rPr lang="en-US" sz="2400" dirty="0">
                <a:sym typeface="Wingdings" pitchFamily="2" charset="2"/>
              </a:rPr>
              <a:t>Comparison with Exhaustive Searching approach (</a:t>
            </a:r>
            <a:r>
              <a:rPr lang="en-US" sz="2400" dirty="0" err="1">
                <a:sym typeface="Wingdings" pitchFamily="2" charset="2"/>
              </a:rPr>
              <a:t>Yat</a:t>
            </a:r>
            <a:r>
              <a:rPr lang="en-US" sz="2400" dirty="0">
                <a:sym typeface="Wingdings" pitchFamily="2" charset="2"/>
              </a:rPr>
              <a:t> [ATC’14]) </a:t>
            </a:r>
          </a:p>
        </p:txBody>
      </p:sp>
    </p:spTree>
    <p:extLst>
      <p:ext uri="{BB962C8B-B14F-4D97-AF65-F5344CB8AC3E}">
        <p14:creationId xmlns:p14="http://schemas.microsoft.com/office/powerpoint/2010/main" val="2058874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A04D9009-F04A-FC49-AF90-573F72416DAB}"/>
              </a:ext>
            </a:extLst>
          </p:cNvPr>
          <p:cNvCxnSpPr>
            <a:cxnSpLocks/>
          </p:cNvCxnSpPr>
          <p:nvPr/>
        </p:nvCxnSpPr>
        <p:spPr>
          <a:xfrm>
            <a:off x="459582" y="859962"/>
            <a:ext cx="10511783" cy="0"/>
          </a:xfrm>
          <a:prstGeom prst="line">
            <a:avLst/>
          </a:prstGeom>
          <a:ln w="76200">
            <a:solidFill>
              <a:srgbClr val="C00000"/>
            </a:solidFill>
          </a:ln>
        </p:spPr>
        <p:style>
          <a:lnRef idx="3">
            <a:schemeClr val="accent2"/>
          </a:lnRef>
          <a:fillRef idx="0">
            <a:schemeClr val="accent2"/>
          </a:fillRef>
          <a:effectRef idx="2">
            <a:schemeClr val="accent2"/>
          </a:effectRef>
          <a:fontRef idx="minor">
            <a:schemeClr val="tx1"/>
          </a:fontRef>
        </p:style>
      </p:cxnSp>
      <p:sp>
        <p:nvSpPr>
          <p:cNvPr id="4" name="Title 1">
            <a:extLst>
              <a:ext uri="{FF2B5EF4-FFF2-40B4-BE49-F238E27FC236}">
                <a16:creationId xmlns:a16="http://schemas.microsoft.com/office/drawing/2014/main" id="{68EC50AD-D157-AE44-B761-0F922CC81389}"/>
              </a:ext>
            </a:extLst>
          </p:cNvPr>
          <p:cNvSpPr txBox="1">
            <a:spLocks/>
          </p:cNvSpPr>
          <p:nvPr/>
        </p:nvSpPr>
        <p:spPr>
          <a:xfrm>
            <a:off x="409575" y="362605"/>
            <a:ext cx="10515600" cy="510541"/>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dirty="0">
                <a:latin typeface="Calibri" panose="020F0502020204030204" pitchFamily="34" charset="0"/>
                <a:cs typeface="Calibri" panose="020F0502020204030204" pitchFamily="34" charset="0"/>
              </a:rPr>
              <a:t>Conclusion</a:t>
            </a:r>
          </a:p>
        </p:txBody>
      </p:sp>
      <p:sp>
        <p:nvSpPr>
          <p:cNvPr id="7" name="Slide Number Placeholder 6">
            <a:extLst>
              <a:ext uri="{FF2B5EF4-FFF2-40B4-BE49-F238E27FC236}">
                <a16:creationId xmlns:a16="http://schemas.microsoft.com/office/drawing/2014/main" id="{97FC24B2-3ED0-E744-9964-F7AF34D4C636}"/>
              </a:ext>
            </a:extLst>
          </p:cNvPr>
          <p:cNvSpPr>
            <a:spLocks noGrp="1"/>
          </p:cNvSpPr>
          <p:nvPr>
            <p:ph type="sldNum" sz="quarter" idx="12"/>
          </p:nvPr>
        </p:nvSpPr>
        <p:spPr/>
        <p:txBody>
          <a:bodyPr/>
          <a:lstStyle/>
          <a:p>
            <a:fld id="{9A31AEB5-0D90-3340-AFD9-9850B4457261}" type="slidenum">
              <a:rPr lang="en-US" smtClean="0"/>
              <a:t>12</a:t>
            </a:fld>
            <a:endParaRPr lang="en-US"/>
          </a:p>
        </p:txBody>
      </p:sp>
      <p:sp>
        <p:nvSpPr>
          <p:cNvPr id="10" name="TextBox 9">
            <a:extLst>
              <a:ext uri="{FF2B5EF4-FFF2-40B4-BE49-F238E27FC236}">
                <a16:creationId xmlns:a16="http://schemas.microsoft.com/office/drawing/2014/main" id="{09C74E4D-A84C-D54C-A919-4CA801BCA26B}"/>
              </a:ext>
            </a:extLst>
          </p:cNvPr>
          <p:cNvSpPr txBox="1"/>
          <p:nvPr/>
        </p:nvSpPr>
        <p:spPr>
          <a:xfrm>
            <a:off x="409575" y="4548850"/>
            <a:ext cx="10515600" cy="1200329"/>
          </a:xfrm>
          <a:prstGeom prst="rect">
            <a:avLst/>
          </a:prstGeom>
          <a:noFill/>
        </p:spPr>
        <p:txBody>
          <a:bodyPr wrap="square" rtlCol="0">
            <a:spAutoFit/>
          </a:bodyPr>
          <a:lstStyle/>
          <a:p>
            <a:r>
              <a:rPr lang="en-US" sz="2400" i="1" dirty="0">
                <a:sym typeface="Wingdings" pitchFamily="2" charset="2"/>
              </a:rPr>
              <a:t>Witcher can effectively detect NVM bugs </a:t>
            </a:r>
          </a:p>
          <a:p>
            <a:pPr marL="342900" indent="-342900">
              <a:buFontTx/>
              <a:buChar char="-"/>
            </a:pPr>
            <a:r>
              <a:rPr lang="en-US" sz="2400" i="1" dirty="0">
                <a:sym typeface="Wingdings" pitchFamily="2" charset="2"/>
              </a:rPr>
              <a:t>without a </a:t>
            </a:r>
            <a:r>
              <a:rPr lang="en-US" sz="2400" i="1" dirty="0">
                <a:solidFill>
                  <a:srgbClr val="C00000"/>
                </a:solidFill>
                <a:sym typeface="Wingdings" pitchFamily="2" charset="2"/>
              </a:rPr>
              <a:t>user-provided checker</a:t>
            </a:r>
          </a:p>
          <a:p>
            <a:pPr marL="342900" indent="-342900">
              <a:buFontTx/>
              <a:buChar char="-"/>
            </a:pPr>
            <a:r>
              <a:rPr lang="en-US" sz="2400" i="1" dirty="0">
                <a:sym typeface="Wingdings" pitchFamily="2" charset="2"/>
              </a:rPr>
              <a:t>without a </a:t>
            </a:r>
            <a:r>
              <a:rPr lang="en-US" sz="2400" i="1" dirty="0">
                <a:solidFill>
                  <a:srgbClr val="C00000"/>
                </a:solidFill>
                <a:sym typeface="Wingdings" pitchFamily="2" charset="2"/>
              </a:rPr>
              <a:t>test space explosion</a:t>
            </a:r>
            <a:r>
              <a:rPr lang="en-US" sz="2400" i="1" dirty="0">
                <a:sym typeface="Wingdings" pitchFamily="2" charset="2"/>
              </a:rPr>
              <a:t> problem.</a:t>
            </a:r>
          </a:p>
        </p:txBody>
      </p:sp>
      <p:sp>
        <p:nvSpPr>
          <p:cNvPr id="11" name="TextBox 10">
            <a:extLst>
              <a:ext uri="{FF2B5EF4-FFF2-40B4-BE49-F238E27FC236}">
                <a16:creationId xmlns:a16="http://schemas.microsoft.com/office/drawing/2014/main" id="{A926A7C0-3028-B64B-8694-3B413EDCCFB1}"/>
              </a:ext>
            </a:extLst>
          </p:cNvPr>
          <p:cNvSpPr txBox="1"/>
          <p:nvPr/>
        </p:nvSpPr>
        <p:spPr>
          <a:xfrm>
            <a:off x="409574" y="1072999"/>
            <a:ext cx="10392896" cy="3046988"/>
          </a:xfrm>
          <a:prstGeom prst="rect">
            <a:avLst/>
          </a:prstGeom>
          <a:noFill/>
        </p:spPr>
        <p:txBody>
          <a:bodyPr wrap="square" rtlCol="0">
            <a:spAutoFit/>
          </a:bodyPr>
          <a:lstStyle/>
          <a:p>
            <a:pPr marL="342900" indent="-342900">
              <a:buFont typeface="Arial" panose="020B0604020202020204" pitchFamily="34" charset="0"/>
              <a:buChar char="•"/>
            </a:pPr>
            <a:r>
              <a:rPr lang="en-US" sz="2400" dirty="0">
                <a:sym typeface="Wingdings" pitchFamily="2" charset="2"/>
              </a:rPr>
              <a:t>Developing a correct NVM-backed crash consistent program is hard</a:t>
            </a:r>
          </a:p>
          <a:p>
            <a:pPr marL="342900" indent="-342900">
              <a:buFont typeface="Arial" panose="020B0604020202020204" pitchFamily="34" charset="0"/>
              <a:buChar char="•"/>
            </a:pPr>
            <a:endParaRPr lang="en-US" sz="2400" dirty="0">
              <a:sym typeface="Wingdings" pitchFamily="2" charset="2"/>
            </a:endParaRPr>
          </a:p>
          <a:p>
            <a:pPr marL="342900" indent="-342900">
              <a:buFont typeface="Arial" panose="020B0604020202020204" pitchFamily="34" charset="0"/>
              <a:buChar char="•"/>
            </a:pPr>
            <a:r>
              <a:rPr lang="en-US" sz="2400" dirty="0">
                <a:sym typeface="Wingdings" pitchFamily="2" charset="2"/>
              </a:rPr>
              <a:t>Witcher</a:t>
            </a:r>
          </a:p>
          <a:p>
            <a:pPr marL="800100" lvl="1" indent="-342900">
              <a:buFont typeface="Arial" panose="020B0604020202020204" pitchFamily="34" charset="0"/>
              <a:buChar char="•"/>
            </a:pPr>
            <a:r>
              <a:rPr lang="en-US" sz="2400" dirty="0">
                <a:sym typeface="Wingdings" pitchFamily="2" charset="2"/>
              </a:rPr>
              <a:t>Infers Likely-Correctness Conditions to prune test space</a:t>
            </a:r>
          </a:p>
          <a:p>
            <a:pPr marL="800100" lvl="1" indent="-342900">
              <a:buFont typeface="Arial" panose="020B0604020202020204" pitchFamily="34" charset="0"/>
              <a:buChar char="•"/>
            </a:pPr>
            <a:r>
              <a:rPr lang="en-US" sz="2400" dirty="0">
                <a:sym typeface="Wingdings" pitchFamily="2" charset="2"/>
              </a:rPr>
              <a:t>Performs Output Equivalence Checking to test inconsistencies automatically</a:t>
            </a:r>
          </a:p>
          <a:p>
            <a:pPr marL="342900" indent="-342900">
              <a:buFont typeface="Arial" panose="020B0604020202020204" pitchFamily="34" charset="0"/>
              <a:buChar char="•"/>
            </a:pPr>
            <a:endParaRPr lang="en-US" sz="2400" dirty="0">
              <a:sym typeface="Wingdings" pitchFamily="2" charset="2"/>
            </a:endParaRPr>
          </a:p>
          <a:p>
            <a:pPr marL="342900" indent="-342900">
              <a:buFont typeface="Arial" panose="020B0604020202020204" pitchFamily="34" charset="0"/>
              <a:buChar char="•"/>
            </a:pPr>
            <a:r>
              <a:rPr lang="en-US" sz="2400" dirty="0">
                <a:sym typeface="Wingdings" pitchFamily="2" charset="2"/>
              </a:rPr>
              <a:t>Detected 205 (149 new) correctness/performance bugs in NVM-backed key-value stores and PMDK library.</a:t>
            </a:r>
          </a:p>
        </p:txBody>
      </p:sp>
    </p:spTree>
    <p:extLst>
      <p:ext uri="{BB962C8B-B14F-4D97-AF65-F5344CB8AC3E}">
        <p14:creationId xmlns:p14="http://schemas.microsoft.com/office/powerpoint/2010/main" val="968119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A04D9009-F04A-FC49-AF90-573F72416DAB}"/>
              </a:ext>
            </a:extLst>
          </p:cNvPr>
          <p:cNvCxnSpPr>
            <a:cxnSpLocks/>
          </p:cNvCxnSpPr>
          <p:nvPr/>
        </p:nvCxnSpPr>
        <p:spPr>
          <a:xfrm>
            <a:off x="459582" y="859962"/>
            <a:ext cx="10511783" cy="0"/>
          </a:xfrm>
          <a:prstGeom prst="line">
            <a:avLst/>
          </a:prstGeom>
          <a:ln w="76200">
            <a:solidFill>
              <a:srgbClr val="C00000"/>
            </a:solidFill>
          </a:ln>
        </p:spPr>
        <p:style>
          <a:lnRef idx="3">
            <a:schemeClr val="accent2"/>
          </a:lnRef>
          <a:fillRef idx="0">
            <a:schemeClr val="accent2"/>
          </a:fillRef>
          <a:effectRef idx="2">
            <a:schemeClr val="accent2"/>
          </a:effectRef>
          <a:fontRef idx="minor">
            <a:schemeClr val="tx1"/>
          </a:fontRef>
        </p:style>
      </p:cxnSp>
      <p:sp>
        <p:nvSpPr>
          <p:cNvPr id="4" name="Title 1">
            <a:extLst>
              <a:ext uri="{FF2B5EF4-FFF2-40B4-BE49-F238E27FC236}">
                <a16:creationId xmlns:a16="http://schemas.microsoft.com/office/drawing/2014/main" id="{68EC50AD-D157-AE44-B761-0F922CC81389}"/>
              </a:ext>
            </a:extLst>
          </p:cNvPr>
          <p:cNvSpPr txBox="1">
            <a:spLocks/>
          </p:cNvSpPr>
          <p:nvPr/>
        </p:nvSpPr>
        <p:spPr>
          <a:xfrm>
            <a:off x="409575" y="362605"/>
            <a:ext cx="10515600" cy="510541"/>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altLang="zh-CN" sz="3600" dirty="0">
                <a:latin typeface="Calibri" panose="020F0502020204030204" pitchFamily="34" charset="0"/>
                <a:cs typeface="Calibri" panose="020F0502020204030204" pitchFamily="34" charset="0"/>
              </a:rPr>
              <a:t>Finally NVM is here to stay but ...</a:t>
            </a:r>
            <a:endParaRPr lang="en-US" sz="3600" dirty="0">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3DE3B0AA-A517-BD4A-9E0A-76B4BD96DAA3}"/>
              </a:ext>
            </a:extLst>
          </p:cNvPr>
          <p:cNvSpPr txBox="1"/>
          <p:nvPr/>
        </p:nvSpPr>
        <p:spPr>
          <a:xfrm>
            <a:off x="409575" y="2331885"/>
            <a:ext cx="10561790" cy="1200329"/>
          </a:xfrm>
          <a:prstGeom prst="rect">
            <a:avLst/>
          </a:prstGeom>
          <a:noFill/>
        </p:spPr>
        <p:txBody>
          <a:bodyPr wrap="square" rtlCol="0">
            <a:spAutoFit/>
          </a:bodyPr>
          <a:lstStyle/>
          <a:p>
            <a:r>
              <a:rPr lang="en-US" altLang="zh-CN" sz="2400" b="1" dirty="0">
                <a:sym typeface="Wingdings" pitchFamily="2" charset="2"/>
              </a:rPr>
              <a:t>Crash</a:t>
            </a:r>
            <a:r>
              <a:rPr lang="zh-CN" altLang="en-US" sz="2400" b="1" dirty="0">
                <a:sym typeface="Wingdings" pitchFamily="2" charset="2"/>
              </a:rPr>
              <a:t> </a:t>
            </a:r>
            <a:r>
              <a:rPr lang="en-US" altLang="zh-CN" sz="2400" b="1" dirty="0">
                <a:sym typeface="Wingdings" pitchFamily="2" charset="2"/>
              </a:rPr>
              <a:t>Consistency</a:t>
            </a:r>
            <a:endParaRPr lang="en-US" sz="2400" dirty="0">
              <a:sym typeface="Wingdings" pitchFamily="2" charset="2"/>
            </a:endParaRPr>
          </a:p>
          <a:p>
            <a:r>
              <a:rPr lang="en-US" sz="2400" dirty="0">
                <a:latin typeface="Calibri" panose="020F0502020204030204" pitchFamily="34" charset="0"/>
                <a:cs typeface="Calibri" panose="020F0502020204030204" pitchFamily="34" charset="0"/>
                <a:sym typeface="Wingdings" pitchFamily="2" charset="2"/>
              </a:rPr>
              <a:t>Applications can recover a consistent state from NVM in the event of a crash (e.g., power failure)</a:t>
            </a:r>
          </a:p>
        </p:txBody>
      </p:sp>
      <p:sp>
        <p:nvSpPr>
          <p:cNvPr id="7" name="Slide Number Placeholder 6">
            <a:extLst>
              <a:ext uri="{FF2B5EF4-FFF2-40B4-BE49-F238E27FC236}">
                <a16:creationId xmlns:a16="http://schemas.microsoft.com/office/drawing/2014/main" id="{7372C4B9-891E-9345-B0A0-0F99B6799458}"/>
              </a:ext>
            </a:extLst>
          </p:cNvPr>
          <p:cNvSpPr>
            <a:spLocks noGrp="1"/>
          </p:cNvSpPr>
          <p:nvPr>
            <p:ph type="sldNum" sz="quarter" idx="12"/>
          </p:nvPr>
        </p:nvSpPr>
        <p:spPr/>
        <p:txBody>
          <a:bodyPr/>
          <a:lstStyle/>
          <a:p>
            <a:fld id="{9A31AEB5-0D90-3340-AFD9-9850B4457261}" type="slidenum">
              <a:rPr lang="en-US" smtClean="0"/>
              <a:t>2</a:t>
            </a:fld>
            <a:endParaRPr lang="en-US"/>
          </a:p>
        </p:txBody>
      </p:sp>
      <p:sp>
        <p:nvSpPr>
          <p:cNvPr id="29" name="TextBox 28">
            <a:extLst>
              <a:ext uri="{FF2B5EF4-FFF2-40B4-BE49-F238E27FC236}">
                <a16:creationId xmlns:a16="http://schemas.microsoft.com/office/drawing/2014/main" id="{FA8AC665-E8F2-8C43-A80A-414DE4E01827}"/>
              </a:ext>
            </a:extLst>
          </p:cNvPr>
          <p:cNvSpPr txBox="1"/>
          <p:nvPr/>
        </p:nvSpPr>
        <p:spPr>
          <a:xfrm>
            <a:off x="409575" y="960283"/>
            <a:ext cx="9354535" cy="1200329"/>
          </a:xfrm>
          <a:prstGeom prst="rect">
            <a:avLst/>
          </a:prstGeom>
          <a:noFill/>
        </p:spPr>
        <p:txBody>
          <a:bodyPr wrap="square" rtlCol="0">
            <a:spAutoFit/>
          </a:bodyPr>
          <a:lstStyle/>
          <a:p>
            <a:r>
              <a:rPr lang="en-US" sz="2400" b="1" dirty="0">
                <a:sym typeface="Wingdings" pitchFamily="2" charset="2"/>
              </a:rPr>
              <a:t>NVM</a:t>
            </a:r>
            <a:r>
              <a:rPr lang="zh-CN" altLang="en-US" sz="2400" b="1" dirty="0">
                <a:sym typeface="Wingdings" pitchFamily="2" charset="2"/>
              </a:rPr>
              <a:t> </a:t>
            </a:r>
            <a:r>
              <a:rPr lang="en-US" altLang="zh-CN" sz="2400" b="1" dirty="0">
                <a:sym typeface="Wingdings" pitchFamily="2" charset="2"/>
              </a:rPr>
              <a:t>Characteristics</a:t>
            </a:r>
            <a:r>
              <a:rPr lang="en-US" sz="2400" dirty="0">
                <a:sym typeface="Wingdings" pitchFamily="2" charset="2"/>
              </a:rPr>
              <a:t>:</a:t>
            </a:r>
          </a:p>
          <a:p>
            <a:r>
              <a:rPr lang="en-US" sz="2400" dirty="0">
                <a:latin typeface="Calibri" panose="020F0502020204030204" pitchFamily="34" charset="0"/>
                <a:cs typeface="Calibri" panose="020F0502020204030204" pitchFamily="34" charset="0"/>
                <a:sym typeface="Wingdings" pitchFamily="2" charset="2"/>
              </a:rPr>
              <a:t>    • Persistence		• Byte-addressability </a:t>
            </a:r>
          </a:p>
          <a:p>
            <a:r>
              <a:rPr lang="en-US" sz="2400" dirty="0">
                <a:latin typeface="Calibri" panose="020F0502020204030204" pitchFamily="34" charset="0"/>
                <a:cs typeface="Calibri" panose="020F0502020204030204" pitchFamily="34" charset="0"/>
                <a:sym typeface="Wingdings" pitchFamily="2" charset="2"/>
              </a:rPr>
              <a:t>    • Low access latency 	• High capacity</a:t>
            </a:r>
          </a:p>
        </p:txBody>
      </p:sp>
      <p:sp>
        <p:nvSpPr>
          <p:cNvPr id="30" name="TextBox 29">
            <a:extLst>
              <a:ext uri="{FF2B5EF4-FFF2-40B4-BE49-F238E27FC236}">
                <a16:creationId xmlns:a16="http://schemas.microsoft.com/office/drawing/2014/main" id="{1CF0CF4C-94CB-B641-931B-C3DB8A3B04DC}"/>
              </a:ext>
            </a:extLst>
          </p:cNvPr>
          <p:cNvSpPr txBox="1"/>
          <p:nvPr/>
        </p:nvSpPr>
        <p:spPr>
          <a:xfrm>
            <a:off x="459582" y="3803807"/>
            <a:ext cx="10561790" cy="1200329"/>
          </a:xfrm>
          <a:prstGeom prst="rect">
            <a:avLst/>
          </a:prstGeom>
          <a:noFill/>
        </p:spPr>
        <p:txBody>
          <a:bodyPr wrap="square" rtlCol="0">
            <a:spAutoFit/>
          </a:bodyPr>
          <a:lstStyle/>
          <a:p>
            <a:r>
              <a:rPr lang="en-US" sz="2400" b="1" dirty="0">
                <a:sym typeface="Wingdings" pitchFamily="2" charset="2"/>
              </a:rPr>
              <a:t>Challenges in NVM Programming</a:t>
            </a:r>
          </a:p>
          <a:p>
            <a:pPr marL="342900" indent="-342900">
              <a:buFont typeface="Arial" panose="020B0604020202020204" pitchFamily="34" charset="0"/>
              <a:buChar char="•"/>
            </a:pPr>
            <a:r>
              <a:rPr lang="en-US" sz="2400" dirty="0">
                <a:sym typeface="Wingdings" pitchFamily="2" charset="2"/>
              </a:rPr>
              <a:t>“Volatile” cache states may be lost upon a crash</a:t>
            </a:r>
          </a:p>
          <a:p>
            <a:pPr marL="342900" indent="-342900">
              <a:buFont typeface="Arial" panose="020B0604020202020204" pitchFamily="34" charset="0"/>
              <a:buChar char="•"/>
            </a:pPr>
            <a:r>
              <a:rPr lang="en-US" sz="2400" dirty="0">
                <a:sym typeface="Wingdings" pitchFamily="2" charset="2"/>
              </a:rPr>
              <a:t>Controlling the durability and the ordering for </a:t>
            </a:r>
            <a:r>
              <a:rPr lang="en-US" sz="2400" dirty="0" err="1">
                <a:sym typeface="Wingdings" pitchFamily="2" charset="2"/>
              </a:rPr>
              <a:t>cachelines</a:t>
            </a:r>
            <a:r>
              <a:rPr lang="en-US" sz="2400" dirty="0">
                <a:sym typeface="Wingdings" pitchFamily="2" charset="2"/>
              </a:rPr>
              <a:t> is the key</a:t>
            </a:r>
          </a:p>
        </p:txBody>
      </p:sp>
    </p:spTree>
    <p:extLst>
      <p:ext uri="{BB962C8B-B14F-4D97-AF65-F5344CB8AC3E}">
        <p14:creationId xmlns:p14="http://schemas.microsoft.com/office/powerpoint/2010/main" val="3575986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9" grpId="0"/>
      <p:bldP spid="3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A04D9009-F04A-FC49-AF90-573F72416DAB}"/>
              </a:ext>
            </a:extLst>
          </p:cNvPr>
          <p:cNvCxnSpPr>
            <a:cxnSpLocks/>
          </p:cNvCxnSpPr>
          <p:nvPr/>
        </p:nvCxnSpPr>
        <p:spPr>
          <a:xfrm>
            <a:off x="459582" y="859962"/>
            <a:ext cx="10511783" cy="0"/>
          </a:xfrm>
          <a:prstGeom prst="line">
            <a:avLst/>
          </a:prstGeom>
          <a:ln w="76200">
            <a:solidFill>
              <a:srgbClr val="C00000"/>
            </a:solidFill>
          </a:ln>
        </p:spPr>
        <p:style>
          <a:lnRef idx="3">
            <a:schemeClr val="accent2"/>
          </a:lnRef>
          <a:fillRef idx="0">
            <a:schemeClr val="accent2"/>
          </a:fillRef>
          <a:effectRef idx="2">
            <a:schemeClr val="accent2"/>
          </a:effectRef>
          <a:fontRef idx="minor">
            <a:schemeClr val="tx1"/>
          </a:fontRef>
        </p:style>
      </p:cxnSp>
      <p:sp>
        <p:nvSpPr>
          <p:cNvPr id="4" name="Title 1">
            <a:extLst>
              <a:ext uri="{FF2B5EF4-FFF2-40B4-BE49-F238E27FC236}">
                <a16:creationId xmlns:a16="http://schemas.microsoft.com/office/drawing/2014/main" id="{68EC50AD-D157-AE44-B761-0F922CC81389}"/>
              </a:ext>
            </a:extLst>
          </p:cNvPr>
          <p:cNvSpPr txBox="1">
            <a:spLocks/>
          </p:cNvSpPr>
          <p:nvPr/>
        </p:nvSpPr>
        <p:spPr>
          <a:xfrm>
            <a:off x="409575" y="362605"/>
            <a:ext cx="10515600" cy="510541"/>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dirty="0">
                <a:latin typeface="Calibri" panose="020F0502020204030204" pitchFamily="34" charset="0"/>
                <a:cs typeface="Calibri" panose="020F0502020204030204" pitchFamily="34" charset="0"/>
              </a:rPr>
              <a:t>Controlling Durability and Ordering</a:t>
            </a:r>
          </a:p>
        </p:txBody>
      </p:sp>
      <p:sp>
        <p:nvSpPr>
          <p:cNvPr id="7" name="Slide Number Placeholder 6">
            <a:extLst>
              <a:ext uri="{FF2B5EF4-FFF2-40B4-BE49-F238E27FC236}">
                <a16:creationId xmlns:a16="http://schemas.microsoft.com/office/drawing/2014/main" id="{7372C4B9-891E-9345-B0A0-0F99B6799458}"/>
              </a:ext>
            </a:extLst>
          </p:cNvPr>
          <p:cNvSpPr>
            <a:spLocks noGrp="1"/>
          </p:cNvSpPr>
          <p:nvPr>
            <p:ph type="sldNum" sz="quarter" idx="12"/>
          </p:nvPr>
        </p:nvSpPr>
        <p:spPr/>
        <p:txBody>
          <a:bodyPr/>
          <a:lstStyle/>
          <a:p>
            <a:fld id="{9A31AEB5-0D90-3340-AFD9-9850B4457261}" type="slidenum">
              <a:rPr lang="en-US" smtClean="0"/>
              <a:t>3</a:t>
            </a:fld>
            <a:endParaRPr lang="en-US"/>
          </a:p>
        </p:txBody>
      </p:sp>
      <p:sp>
        <p:nvSpPr>
          <p:cNvPr id="8" name="TextBox 7">
            <a:extLst>
              <a:ext uri="{FF2B5EF4-FFF2-40B4-BE49-F238E27FC236}">
                <a16:creationId xmlns:a16="http://schemas.microsoft.com/office/drawing/2014/main" id="{A812678F-4F14-FB4E-A620-10FEC8DE4834}"/>
              </a:ext>
            </a:extLst>
          </p:cNvPr>
          <p:cNvSpPr txBox="1"/>
          <p:nvPr/>
        </p:nvSpPr>
        <p:spPr>
          <a:xfrm>
            <a:off x="409574" y="1131511"/>
            <a:ext cx="9354535" cy="830997"/>
          </a:xfrm>
          <a:prstGeom prst="rect">
            <a:avLst/>
          </a:prstGeom>
          <a:noFill/>
        </p:spPr>
        <p:txBody>
          <a:bodyPr wrap="square" rtlCol="0">
            <a:spAutoFit/>
          </a:bodyPr>
          <a:lstStyle/>
          <a:p>
            <a:pPr marL="342900" indent="-342900">
              <a:buFont typeface="Arial" panose="020B0604020202020204" pitchFamily="34" charset="0"/>
              <a:buChar char="•"/>
            </a:pPr>
            <a:r>
              <a:rPr lang="en-US" sz="2400" dirty="0">
                <a:sym typeface="Wingdings" pitchFamily="2" charset="2"/>
              </a:rPr>
              <a:t>flush (x86: </a:t>
            </a:r>
            <a:r>
              <a:rPr lang="en-US" sz="2400" dirty="0" err="1">
                <a:sym typeface="Wingdings" pitchFamily="2" charset="2"/>
              </a:rPr>
              <a:t>clwb</a:t>
            </a:r>
            <a:r>
              <a:rPr lang="en-US" sz="2400" dirty="0">
                <a:sym typeface="Wingdings" pitchFamily="2" charset="2"/>
              </a:rPr>
              <a:t>): write back a cache line from cache to memory </a:t>
            </a:r>
          </a:p>
          <a:p>
            <a:pPr marL="342900" indent="-342900">
              <a:buFont typeface="Arial" panose="020B0604020202020204" pitchFamily="34" charset="0"/>
              <a:buChar char="•"/>
            </a:pPr>
            <a:r>
              <a:rPr lang="en-US" sz="2400" dirty="0">
                <a:sym typeface="Wingdings" pitchFamily="2" charset="2"/>
              </a:rPr>
              <a:t>fence (x86: </a:t>
            </a:r>
            <a:r>
              <a:rPr lang="en-US" sz="2400" dirty="0" err="1">
                <a:sym typeface="Wingdings" pitchFamily="2" charset="2"/>
              </a:rPr>
              <a:t>sfence</a:t>
            </a:r>
            <a:r>
              <a:rPr lang="en-US" sz="2400" dirty="0">
                <a:sym typeface="Wingdings" pitchFamily="2" charset="2"/>
              </a:rPr>
              <a:t>): ordering guarantee between flushes</a:t>
            </a:r>
          </a:p>
        </p:txBody>
      </p:sp>
      <p:sp>
        <p:nvSpPr>
          <p:cNvPr id="9" name="Rectangle 8">
            <a:extLst>
              <a:ext uri="{FF2B5EF4-FFF2-40B4-BE49-F238E27FC236}">
                <a16:creationId xmlns:a16="http://schemas.microsoft.com/office/drawing/2014/main" id="{20F54E3F-73EF-6B4A-A9D2-E747F7AD1AE7}"/>
              </a:ext>
            </a:extLst>
          </p:cNvPr>
          <p:cNvSpPr/>
          <p:nvPr/>
        </p:nvSpPr>
        <p:spPr>
          <a:xfrm>
            <a:off x="3231930" y="2386570"/>
            <a:ext cx="940676" cy="851339"/>
          </a:xfrm>
          <a:prstGeom prst="rect">
            <a:avLst/>
          </a:prstGeom>
          <a:ln w="2857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10" name="Rectangle 9">
            <a:extLst>
              <a:ext uri="{FF2B5EF4-FFF2-40B4-BE49-F238E27FC236}">
                <a16:creationId xmlns:a16="http://schemas.microsoft.com/office/drawing/2014/main" id="{00816417-BC9A-9045-94FE-D559DFF4FE03}"/>
              </a:ext>
            </a:extLst>
          </p:cNvPr>
          <p:cNvSpPr/>
          <p:nvPr/>
        </p:nvSpPr>
        <p:spPr>
          <a:xfrm>
            <a:off x="3302874" y="2481163"/>
            <a:ext cx="798786" cy="2942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X = 1</a:t>
            </a:r>
          </a:p>
        </p:txBody>
      </p:sp>
      <p:sp>
        <p:nvSpPr>
          <p:cNvPr id="11" name="TextBox 10">
            <a:extLst>
              <a:ext uri="{FF2B5EF4-FFF2-40B4-BE49-F238E27FC236}">
                <a16:creationId xmlns:a16="http://schemas.microsoft.com/office/drawing/2014/main" id="{DA8070B9-E2F7-1244-8EFB-7F9E21D8F8D0}"/>
              </a:ext>
            </a:extLst>
          </p:cNvPr>
          <p:cNvSpPr txBox="1"/>
          <p:nvPr/>
        </p:nvSpPr>
        <p:spPr>
          <a:xfrm>
            <a:off x="1862958" y="2356648"/>
            <a:ext cx="1195878" cy="830997"/>
          </a:xfrm>
          <a:prstGeom prst="rect">
            <a:avLst/>
          </a:prstGeom>
          <a:noFill/>
        </p:spPr>
        <p:txBody>
          <a:bodyPr wrap="square" rtlCol="0" anchor="ctr">
            <a:spAutoFit/>
          </a:bodyPr>
          <a:lstStyle/>
          <a:p>
            <a:pPr algn="ctr"/>
            <a:r>
              <a:rPr lang="en-US" sz="2400" dirty="0">
                <a:sym typeface="Wingdings" pitchFamily="2" charset="2"/>
              </a:rPr>
              <a:t>Volatile</a:t>
            </a:r>
          </a:p>
          <a:p>
            <a:pPr algn="ctr"/>
            <a:r>
              <a:rPr lang="en-US" sz="2400" dirty="0">
                <a:sym typeface="Wingdings" pitchFamily="2" charset="2"/>
              </a:rPr>
              <a:t>Cache</a:t>
            </a:r>
            <a:endParaRPr lang="en-US" sz="2400" b="1" i="1" u="sng" dirty="0">
              <a:sym typeface="Wingdings" pitchFamily="2" charset="2"/>
            </a:endParaRPr>
          </a:p>
        </p:txBody>
      </p:sp>
      <p:sp>
        <p:nvSpPr>
          <p:cNvPr id="12" name="TextBox 11">
            <a:extLst>
              <a:ext uri="{FF2B5EF4-FFF2-40B4-BE49-F238E27FC236}">
                <a16:creationId xmlns:a16="http://schemas.microsoft.com/office/drawing/2014/main" id="{E9418F72-7D08-AF4F-B1A5-EA55DC5D6DE5}"/>
              </a:ext>
            </a:extLst>
          </p:cNvPr>
          <p:cNvSpPr txBox="1"/>
          <p:nvPr/>
        </p:nvSpPr>
        <p:spPr>
          <a:xfrm>
            <a:off x="1471445" y="3992814"/>
            <a:ext cx="872359" cy="461665"/>
          </a:xfrm>
          <a:prstGeom prst="rect">
            <a:avLst/>
          </a:prstGeom>
          <a:noFill/>
        </p:spPr>
        <p:txBody>
          <a:bodyPr wrap="square" rtlCol="0" anchor="ctr">
            <a:spAutoFit/>
          </a:bodyPr>
          <a:lstStyle/>
          <a:p>
            <a:pPr algn="ctr"/>
            <a:r>
              <a:rPr lang="en-US" sz="2400" dirty="0">
                <a:sym typeface="Wingdings" pitchFamily="2" charset="2"/>
              </a:rPr>
              <a:t>NVM</a:t>
            </a:r>
            <a:endParaRPr lang="en-US" sz="2400" b="1" i="1" u="sng" dirty="0">
              <a:sym typeface="Wingdings" pitchFamily="2" charset="2"/>
            </a:endParaRPr>
          </a:p>
        </p:txBody>
      </p:sp>
      <p:sp>
        <p:nvSpPr>
          <p:cNvPr id="13" name="Rectangle 12">
            <a:extLst>
              <a:ext uri="{FF2B5EF4-FFF2-40B4-BE49-F238E27FC236}">
                <a16:creationId xmlns:a16="http://schemas.microsoft.com/office/drawing/2014/main" id="{11A2EBEB-3B94-4742-8EDA-7066B0E9BD8A}"/>
              </a:ext>
            </a:extLst>
          </p:cNvPr>
          <p:cNvSpPr/>
          <p:nvPr/>
        </p:nvSpPr>
        <p:spPr>
          <a:xfrm>
            <a:off x="2249214" y="3968377"/>
            <a:ext cx="2911364" cy="510541"/>
          </a:xfrm>
          <a:prstGeom prst="rect">
            <a:avLst/>
          </a:prstGeom>
          <a:ln w="2857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cxnSp>
        <p:nvCxnSpPr>
          <p:cNvPr id="14" name="Straight Arrow Connector 13">
            <a:extLst>
              <a:ext uri="{FF2B5EF4-FFF2-40B4-BE49-F238E27FC236}">
                <a16:creationId xmlns:a16="http://schemas.microsoft.com/office/drawing/2014/main" id="{06C2F91D-A9B0-264A-8F51-7FFFD6795EF9}"/>
              </a:ext>
            </a:extLst>
          </p:cNvPr>
          <p:cNvCxnSpPr>
            <a:stCxn id="9" idx="2"/>
            <a:endCxn id="13" idx="0"/>
          </p:cNvCxnSpPr>
          <p:nvPr/>
        </p:nvCxnSpPr>
        <p:spPr>
          <a:xfrm>
            <a:off x="3702268" y="3237909"/>
            <a:ext cx="2628" cy="730468"/>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15" name="Rectangle 14">
            <a:extLst>
              <a:ext uri="{FF2B5EF4-FFF2-40B4-BE49-F238E27FC236}">
                <a16:creationId xmlns:a16="http://schemas.microsoft.com/office/drawing/2014/main" id="{6B217685-6CF8-0541-801B-E70B56832984}"/>
              </a:ext>
            </a:extLst>
          </p:cNvPr>
          <p:cNvSpPr/>
          <p:nvPr/>
        </p:nvSpPr>
        <p:spPr>
          <a:xfrm>
            <a:off x="6579475" y="2303127"/>
            <a:ext cx="2627070" cy="2316724"/>
          </a:xfrm>
          <a:prstGeom prst="rect">
            <a:avLst/>
          </a:prstGeom>
          <a:ln w="12700">
            <a:solidFill>
              <a:schemeClr val="tx1"/>
            </a:solidFill>
          </a:ln>
        </p:spPr>
        <p:style>
          <a:lnRef idx="2">
            <a:schemeClr val="dk1"/>
          </a:lnRef>
          <a:fillRef idx="1">
            <a:schemeClr val="lt1"/>
          </a:fillRef>
          <a:effectRef idx="0">
            <a:schemeClr val="dk1"/>
          </a:effectRef>
          <a:fontRef idx="minor">
            <a:schemeClr val="dk1"/>
          </a:fontRef>
        </p:style>
        <p:txBody>
          <a:bodyPr rtlCol="0" anchor="t"/>
          <a:lstStyle/>
          <a:p>
            <a:r>
              <a:rPr lang="en-US" sz="2400" dirty="0"/>
              <a:t> 1. X = 1</a:t>
            </a:r>
          </a:p>
          <a:p>
            <a:r>
              <a:rPr lang="en-US" sz="2400" dirty="0"/>
              <a:t> 2. flush (&amp;X)</a:t>
            </a:r>
          </a:p>
          <a:p>
            <a:r>
              <a:rPr lang="en-US" sz="2400" dirty="0"/>
              <a:t> 3. fence()</a:t>
            </a:r>
          </a:p>
          <a:p>
            <a:r>
              <a:rPr lang="en-US" sz="2400" dirty="0"/>
              <a:t> 4. Y = 1</a:t>
            </a:r>
          </a:p>
          <a:p>
            <a:r>
              <a:rPr lang="en-US" sz="2400" dirty="0"/>
              <a:t> 5. flush (&amp;Y)</a:t>
            </a:r>
          </a:p>
          <a:p>
            <a:r>
              <a:rPr lang="en-US" sz="2400" dirty="0"/>
              <a:t> 6. fence()</a:t>
            </a:r>
          </a:p>
          <a:p>
            <a:endParaRPr lang="en-US" sz="2400" dirty="0"/>
          </a:p>
        </p:txBody>
      </p:sp>
      <p:sp>
        <p:nvSpPr>
          <p:cNvPr id="16" name="Rectangle 15">
            <a:extLst>
              <a:ext uri="{FF2B5EF4-FFF2-40B4-BE49-F238E27FC236}">
                <a16:creationId xmlns:a16="http://schemas.microsoft.com/office/drawing/2014/main" id="{1497D653-508B-3949-BD52-E1DDB1110CAE}"/>
              </a:ext>
            </a:extLst>
          </p:cNvPr>
          <p:cNvSpPr/>
          <p:nvPr/>
        </p:nvSpPr>
        <p:spPr>
          <a:xfrm>
            <a:off x="3308131" y="2854278"/>
            <a:ext cx="798786" cy="2942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Y = 1</a:t>
            </a:r>
          </a:p>
        </p:txBody>
      </p:sp>
      <p:sp>
        <p:nvSpPr>
          <p:cNvPr id="17" name="Rectangle 16">
            <a:extLst>
              <a:ext uri="{FF2B5EF4-FFF2-40B4-BE49-F238E27FC236}">
                <a16:creationId xmlns:a16="http://schemas.microsoft.com/office/drawing/2014/main" id="{C335AE47-BC10-B741-B010-5FB0DE35134A}"/>
              </a:ext>
            </a:extLst>
          </p:cNvPr>
          <p:cNvSpPr/>
          <p:nvPr/>
        </p:nvSpPr>
        <p:spPr>
          <a:xfrm>
            <a:off x="2632839" y="4076501"/>
            <a:ext cx="798786" cy="2942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X = 1</a:t>
            </a:r>
          </a:p>
        </p:txBody>
      </p:sp>
      <p:sp>
        <p:nvSpPr>
          <p:cNvPr id="18" name="Rectangle 17">
            <a:extLst>
              <a:ext uri="{FF2B5EF4-FFF2-40B4-BE49-F238E27FC236}">
                <a16:creationId xmlns:a16="http://schemas.microsoft.com/office/drawing/2014/main" id="{053392EF-0F8C-6749-9612-EF64F9880650}"/>
              </a:ext>
            </a:extLst>
          </p:cNvPr>
          <p:cNvSpPr/>
          <p:nvPr/>
        </p:nvSpPr>
        <p:spPr>
          <a:xfrm>
            <a:off x="3951887" y="4076501"/>
            <a:ext cx="798786" cy="2942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Y = 1</a:t>
            </a:r>
          </a:p>
        </p:txBody>
      </p:sp>
      <p:pic>
        <p:nvPicPr>
          <p:cNvPr id="19" name="Picture 18">
            <a:extLst>
              <a:ext uri="{FF2B5EF4-FFF2-40B4-BE49-F238E27FC236}">
                <a16:creationId xmlns:a16="http://schemas.microsoft.com/office/drawing/2014/main" id="{9E0F748E-B169-EB41-9274-C1A99C06235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180490" y="2494573"/>
            <a:ext cx="280884" cy="280884"/>
          </a:xfrm>
          <a:prstGeom prst="rect">
            <a:avLst/>
          </a:prstGeom>
        </p:spPr>
      </p:pic>
      <p:pic>
        <p:nvPicPr>
          <p:cNvPr id="20" name="Picture 19">
            <a:extLst>
              <a:ext uri="{FF2B5EF4-FFF2-40B4-BE49-F238E27FC236}">
                <a16:creationId xmlns:a16="http://schemas.microsoft.com/office/drawing/2014/main" id="{B635A7AF-10C3-AD4F-91B2-D3D757B14DB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180490" y="2845566"/>
            <a:ext cx="280884" cy="280884"/>
          </a:xfrm>
          <a:prstGeom prst="rect">
            <a:avLst/>
          </a:prstGeom>
        </p:spPr>
      </p:pic>
      <p:sp>
        <p:nvSpPr>
          <p:cNvPr id="21" name="Right Arrow 20">
            <a:extLst>
              <a:ext uri="{FF2B5EF4-FFF2-40B4-BE49-F238E27FC236}">
                <a16:creationId xmlns:a16="http://schemas.microsoft.com/office/drawing/2014/main" id="{D3796A07-D921-AB4A-BC5D-57FDF1E72421}"/>
              </a:ext>
            </a:extLst>
          </p:cNvPr>
          <p:cNvSpPr/>
          <p:nvPr/>
        </p:nvSpPr>
        <p:spPr>
          <a:xfrm>
            <a:off x="6153804" y="2438152"/>
            <a:ext cx="367862" cy="21889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ight Arrow 21">
            <a:extLst>
              <a:ext uri="{FF2B5EF4-FFF2-40B4-BE49-F238E27FC236}">
                <a16:creationId xmlns:a16="http://schemas.microsoft.com/office/drawing/2014/main" id="{31C11FEF-E5CE-8D43-928E-6A9A926DD4E9}"/>
              </a:ext>
            </a:extLst>
          </p:cNvPr>
          <p:cNvSpPr/>
          <p:nvPr/>
        </p:nvSpPr>
        <p:spPr>
          <a:xfrm>
            <a:off x="6153804" y="2798657"/>
            <a:ext cx="367862" cy="21889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ight Arrow 22">
            <a:extLst>
              <a:ext uri="{FF2B5EF4-FFF2-40B4-BE49-F238E27FC236}">
                <a16:creationId xmlns:a16="http://schemas.microsoft.com/office/drawing/2014/main" id="{E01602FC-F421-9949-BEFD-FF45145725AE}"/>
              </a:ext>
            </a:extLst>
          </p:cNvPr>
          <p:cNvSpPr/>
          <p:nvPr/>
        </p:nvSpPr>
        <p:spPr>
          <a:xfrm>
            <a:off x="6153804" y="3159162"/>
            <a:ext cx="367862" cy="21889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ight Arrow 23">
            <a:extLst>
              <a:ext uri="{FF2B5EF4-FFF2-40B4-BE49-F238E27FC236}">
                <a16:creationId xmlns:a16="http://schemas.microsoft.com/office/drawing/2014/main" id="{FAA0FE62-3C2D-444A-A6D7-729B45EBCC5B}"/>
              </a:ext>
            </a:extLst>
          </p:cNvPr>
          <p:cNvSpPr/>
          <p:nvPr/>
        </p:nvSpPr>
        <p:spPr>
          <a:xfrm>
            <a:off x="6153804" y="3519667"/>
            <a:ext cx="367862" cy="21889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ight Arrow 24">
            <a:extLst>
              <a:ext uri="{FF2B5EF4-FFF2-40B4-BE49-F238E27FC236}">
                <a16:creationId xmlns:a16="http://schemas.microsoft.com/office/drawing/2014/main" id="{3F633DCF-CAEE-E24B-AC70-49C8118029F1}"/>
              </a:ext>
            </a:extLst>
          </p:cNvPr>
          <p:cNvSpPr/>
          <p:nvPr/>
        </p:nvSpPr>
        <p:spPr>
          <a:xfrm>
            <a:off x="6153804" y="3880172"/>
            <a:ext cx="367862" cy="21889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ight Arrow 25">
            <a:extLst>
              <a:ext uri="{FF2B5EF4-FFF2-40B4-BE49-F238E27FC236}">
                <a16:creationId xmlns:a16="http://schemas.microsoft.com/office/drawing/2014/main" id="{DA1CD21C-2DE8-7442-B396-CCC82296C808}"/>
              </a:ext>
            </a:extLst>
          </p:cNvPr>
          <p:cNvSpPr/>
          <p:nvPr/>
        </p:nvSpPr>
        <p:spPr>
          <a:xfrm>
            <a:off x="6153804" y="4240675"/>
            <a:ext cx="367862" cy="21889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8745B8B7-90C6-4641-81C5-68FB23DAAA39}"/>
              </a:ext>
            </a:extLst>
          </p:cNvPr>
          <p:cNvSpPr txBox="1"/>
          <p:nvPr/>
        </p:nvSpPr>
        <p:spPr>
          <a:xfrm>
            <a:off x="1157725" y="5018254"/>
            <a:ext cx="9354535" cy="461665"/>
          </a:xfrm>
          <a:prstGeom prst="rect">
            <a:avLst/>
          </a:prstGeom>
          <a:noFill/>
        </p:spPr>
        <p:txBody>
          <a:bodyPr wrap="square" rtlCol="0">
            <a:spAutoFit/>
          </a:bodyPr>
          <a:lstStyle/>
          <a:p>
            <a:pPr algn="ctr"/>
            <a:r>
              <a:rPr lang="en-US" sz="2400" i="1" dirty="0">
                <a:solidFill>
                  <a:srgbClr val="C00000"/>
                </a:solidFill>
                <a:sym typeface="Wingdings" pitchFamily="2" charset="2"/>
              </a:rPr>
              <a:t>Durability</a:t>
            </a:r>
            <a:r>
              <a:rPr lang="en-US" sz="2400" dirty="0">
                <a:sym typeface="Wingdings" pitchFamily="2" charset="2"/>
              </a:rPr>
              <a:t> and </a:t>
            </a:r>
            <a:r>
              <a:rPr lang="en-US" sz="2400" i="1" dirty="0">
                <a:solidFill>
                  <a:srgbClr val="C00000"/>
                </a:solidFill>
                <a:sym typeface="Wingdings" pitchFamily="2" charset="2"/>
              </a:rPr>
              <a:t>Ordering</a:t>
            </a:r>
          </a:p>
        </p:txBody>
      </p:sp>
    </p:spTree>
    <p:extLst>
      <p:ext uri="{BB962C8B-B14F-4D97-AF65-F5344CB8AC3E}">
        <p14:creationId xmlns:p14="http://schemas.microsoft.com/office/powerpoint/2010/main" val="2605944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1" nodeType="clickEffect">
                                  <p:stCondLst>
                                    <p:cond delay="0"/>
                                  </p:stCondLst>
                                  <p:childTnLst>
                                    <p:set>
                                      <p:cBhvr>
                                        <p:cTn id="30" dur="1" fill="hold">
                                          <p:stCondLst>
                                            <p:cond delay="0"/>
                                          </p:stCondLst>
                                        </p:cTn>
                                        <p:tgtEl>
                                          <p:spTgt spid="21"/>
                                        </p:tgtEl>
                                        <p:attrNameLst>
                                          <p:attrName>style.visibility</p:attrName>
                                        </p:attrNameLst>
                                      </p:cBhvr>
                                      <p:to>
                                        <p:strVal val="hidden"/>
                                      </p:to>
                                    </p:set>
                                  </p:childTnLst>
                                </p:cTn>
                              </p:par>
                              <p:par>
                                <p:cTn id="31" presetID="1" presetClass="entr" presetSubtype="0" fill="hold" grpId="0" nodeType="with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grpId="1" nodeType="clickEffect">
                                  <p:stCondLst>
                                    <p:cond delay="0"/>
                                  </p:stCondLst>
                                  <p:childTnLst>
                                    <p:set>
                                      <p:cBhvr>
                                        <p:cTn id="38" dur="1" fill="hold">
                                          <p:stCondLst>
                                            <p:cond delay="0"/>
                                          </p:stCondLst>
                                        </p:cTn>
                                        <p:tgtEl>
                                          <p:spTgt spid="22"/>
                                        </p:tgtEl>
                                        <p:attrNameLst>
                                          <p:attrName>style.visibility</p:attrName>
                                        </p:attrNameLst>
                                      </p:cBhvr>
                                      <p:to>
                                        <p:strVal val="hidden"/>
                                      </p:to>
                                    </p:set>
                                  </p:childTnLst>
                                </p:cTn>
                              </p:par>
                              <p:par>
                                <p:cTn id="39" presetID="1" presetClass="exit" presetSubtype="0" fill="hold" nodeType="withEffect">
                                  <p:stCondLst>
                                    <p:cond delay="0"/>
                                  </p:stCondLst>
                                  <p:childTnLst>
                                    <p:set>
                                      <p:cBhvr>
                                        <p:cTn id="40" dur="1" fill="hold">
                                          <p:stCondLst>
                                            <p:cond delay="0"/>
                                          </p:stCondLst>
                                        </p:cTn>
                                        <p:tgtEl>
                                          <p:spTgt spid="19"/>
                                        </p:tgtEl>
                                        <p:attrNameLst>
                                          <p:attrName>style.visibility</p:attrName>
                                        </p:attrNameLst>
                                      </p:cBhvr>
                                      <p:to>
                                        <p:strVal val="hidden"/>
                                      </p:to>
                                    </p:set>
                                  </p:childTnLst>
                                </p:cTn>
                              </p:par>
                              <p:par>
                                <p:cTn id="41" presetID="1" presetClass="exit" presetSubtype="0" fill="hold" grpId="1" nodeType="withEffect">
                                  <p:stCondLst>
                                    <p:cond delay="0"/>
                                  </p:stCondLst>
                                  <p:childTnLst>
                                    <p:set>
                                      <p:cBhvr>
                                        <p:cTn id="42" dur="1" fill="hold">
                                          <p:stCondLst>
                                            <p:cond delay="0"/>
                                          </p:stCondLst>
                                        </p:cTn>
                                        <p:tgtEl>
                                          <p:spTgt spid="10"/>
                                        </p:tgtEl>
                                        <p:attrNameLst>
                                          <p:attrName>style.visibility</p:attrName>
                                        </p:attrNameLst>
                                      </p:cBhvr>
                                      <p:to>
                                        <p:strVal val="hidden"/>
                                      </p:to>
                                    </p:set>
                                  </p:childTnLst>
                                </p:cTn>
                              </p:par>
                              <p:par>
                                <p:cTn id="43" presetID="1" presetClass="entr" presetSubtype="0" fill="hold" grpId="0" nodeType="withEffect">
                                  <p:stCondLst>
                                    <p:cond delay="0"/>
                                  </p:stCondLst>
                                  <p:childTnLst>
                                    <p:set>
                                      <p:cBhvr>
                                        <p:cTn id="44" dur="1" fill="hold">
                                          <p:stCondLst>
                                            <p:cond delay="0"/>
                                          </p:stCondLst>
                                        </p:cTn>
                                        <p:tgtEl>
                                          <p:spTgt spid="1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xit" presetSubtype="0" fill="hold" grpId="1" nodeType="clickEffect">
                                  <p:stCondLst>
                                    <p:cond delay="0"/>
                                  </p:stCondLst>
                                  <p:childTnLst>
                                    <p:set>
                                      <p:cBhvr>
                                        <p:cTn id="50" dur="1" fill="hold">
                                          <p:stCondLst>
                                            <p:cond delay="0"/>
                                          </p:stCondLst>
                                        </p:cTn>
                                        <p:tgtEl>
                                          <p:spTgt spid="23"/>
                                        </p:tgtEl>
                                        <p:attrNameLst>
                                          <p:attrName>style.visibility</p:attrName>
                                        </p:attrNameLst>
                                      </p:cBhvr>
                                      <p:to>
                                        <p:strVal val="hidden"/>
                                      </p:to>
                                    </p:set>
                                  </p:childTnLst>
                                </p:cTn>
                              </p:par>
                              <p:par>
                                <p:cTn id="51" presetID="1" presetClass="entr" presetSubtype="0" fill="hold" grpId="0" nodeType="withEffect">
                                  <p:stCondLst>
                                    <p:cond delay="0"/>
                                  </p:stCondLst>
                                  <p:childTnLst>
                                    <p:set>
                                      <p:cBhvr>
                                        <p:cTn id="52" dur="1" fill="hold">
                                          <p:stCondLst>
                                            <p:cond delay="0"/>
                                          </p:stCondLst>
                                        </p:cTn>
                                        <p:tgtEl>
                                          <p:spTgt spid="24"/>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6"/>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xit" presetSubtype="0" fill="hold" grpId="1" nodeType="clickEffect">
                                  <p:stCondLst>
                                    <p:cond delay="0"/>
                                  </p:stCondLst>
                                  <p:childTnLst>
                                    <p:set>
                                      <p:cBhvr>
                                        <p:cTn id="58" dur="1" fill="hold">
                                          <p:stCondLst>
                                            <p:cond delay="0"/>
                                          </p:stCondLst>
                                        </p:cTn>
                                        <p:tgtEl>
                                          <p:spTgt spid="24"/>
                                        </p:tgtEl>
                                        <p:attrNameLst>
                                          <p:attrName>style.visibility</p:attrName>
                                        </p:attrNameLst>
                                      </p:cBhvr>
                                      <p:to>
                                        <p:strVal val="hidden"/>
                                      </p:to>
                                    </p:set>
                                  </p:childTnLst>
                                </p:cTn>
                              </p:par>
                              <p:par>
                                <p:cTn id="59" presetID="1" presetClass="entr" presetSubtype="0" fill="hold" grpId="0" nodeType="withEffect">
                                  <p:stCondLst>
                                    <p:cond delay="0"/>
                                  </p:stCondLst>
                                  <p:childTnLst>
                                    <p:set>
                                      <p:cBhvr>
                                        <p:cTn id="60" dur="1" fill="hold">
                                          <p:stCondLst>
                                            <p:cond delay="0"/>
                                          </p:stCondLst>
                                        </p:cTn>
                                        <p:tgtEl>
                                          <p:spTgt spid="25"/>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20"/>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xit" presetSubtype="0" fill="hold" grpId="1" nodeType="clickEffect">
                                  <p:stCondLst>
                                    <p:cond delay="0"/>
                                  </p:stCondLst>
                                  <p:childTnLst>
                                    <p:set>
                                      <p:cBhvr>
                                        <p:cTn id="66" dur="1" fill="hold">
                                          <p:stCondLst>
                                            <p:cond delay="0"/>
                                          </p:stCondLst>
                                        </p:cTn>
                                        <p:tgtEl>
                                          <p:spTgt spid="25"/>
                                        </p:tgtEl>
                                        <p:attrNameLst>
                                          <p:attrName>style.visibility</p:attrName>
                                        </p:attrNameLst>
                                      </p:cBhvr>
                                      <p:to>
                                        <p:strVal val="hidden"/>
                                      </p:to>
                                    </p:set>
                                  </p:childTnLst>
                                </p:cTn>
                              </p:par>
                              <p:par>
                                <p:cTn id="67" presetID="1" presetClass="exit" presetSubtype="0" fill="hold" nodeType="withEffect">
                                  <p:stCondLst>
                                    <p:cond delay="0"/>
                                  </p:stCondLst>
                                  <p:childTnLst>
                                    <p:set>
                                      <p:cBhvr>
                                        <p:cTn id="68" dur="1" fill="hold">
                                          <p:stCondLst>
                                            <p:cond delay="0"/>
                                          </p:stCondLst>
                                        </p:cTn>
                                        <p:tgtEl>
                                          <p:spTgt spid="20"/>
                                        </p:tgtEl>
                                        <p:attrNameLst>
                                          <p:attrName>style.visibility</p:attrName>
                                        </p:attrNameLst>
                                      </p:cBhvr>
                                      <p:to>
                                        <p:strVal val="hidden"/>
                                      </p:to>
                                    </p:set>
                                  </p:childTnLst>
                                </p:cTn>
                              </p:par>
                              <p:par>
                                <p:cTn id="69" presetID="1" presetClass="exit" presetSubtype="0" fill="hold" grpId="1" nodeType="withEffect">
                                  <p:stCondLst>
                                    <p:cond delay="0"/>
                                  </p:stCondLst>
                                  <p:childTnLst>
                                    <p:set>
                                      <p:cBhvr>
                                        <p:cTn id="70" dur="1" fill="hold">
                                          <p:stCondLst>
                                            <p:cond delay="0"/>
                                          </p:stCondLst>
                                        </p:cTn>
                                        <p:tgtEl>
                                          <p:spTgt spid="16"/>
                                        </p:tgtEl>
                                        <p:attrNameLst>
                                          <p:attrName>style.visibility</p:attrName>
                                        </p:attrNameLst>
                                      </p:cBhvr>
                                      <p:to>
                                        <p:strVal val="hidden"/>
                                      </p:to>
                                    </p:set>
                                  </p:childTnLst>
                                </p:cTn>
                              </p:par>
                              <p:par>
                                <p:cTn id="71" presetID="1" presetClass="entr" presetSubtype="0" fill="hold" grpId="0" nodeType="withEffect">
                                  <p:stCondLst>
                                    <p:cond delay="0"/>
                                  </p:stCondLst>
                                  <p:childTnLst>
                                    <p:set>
                                      <p:cBhvr>
                                        <p:cTn id="72" dur="1" fill="hold">
                                          <p:stCondLst>
                                            <p:cond delay="0"/>
                                          </p:stCondLst>
                                        </p:cTn>
                                        <p:tgtEl>
                                          <p:spTgt spid="26"/>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18"/>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2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P spid="10" grpId="0" animBg="1"/>
      <p:bldP spid="10" grpId="1" animBg="1"/>
      <p:bldP spid="11" grpId="0"/>
      <p:bldP spid="12" grpId="0"/>
      <p:bldP spid="13" grpId="0" animBg="1"/>
      <p:bldP spid="15" grpId="0" animBg="1"/>
      <p:bldP spid="16" grpId="0" animBg="1"/>
      <p:bldP spid="16" grpId="1" animBg="1"/>
      <p:bldP spid="17" grpId="0" animBg="1"/>
      <p:bldP spid="18" grpId="0" animBg="1"/>
      <p:bldP spid="21" grpId="0" animBg="1"/>
      <p:bldP spid="21" grpId="1" animBg="1"/>
      <p:bldP spid="22" grpId="0" animBg="1"/>
      <p:bldP spid="22" grpId="1" animBg="1"/>
      <p:bldP spid="23" grpId="0" animBg="1"/>
      <p:bldP spid="23" grpId="1" animBg="1"/>
      <p:bldP spid="24" grpId="0" animBg="1"/>
      <p:bldP spid="24" grpId="1" animBg="1"/>
      <p:bldP spid="25" grpId="0" animBg="1"/>
      <p:bldP spid="25" grpId="1" animBg="1"/>
      <p:bldP spid="26"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A04D9009-F04A-FC49-AF90-573F72416DAB}"/>
              </a:ext>
            </a:extLst>
          </p:cNvPr>
          <p:cNvCxnSpPr>
            <a:cxnSpLocks/>
          </p:cNvCxnSpPr>
          <p:nvPr/>
        </p:nvCxnSpPr>
        <p:spPr>
          <a:xfrm>
            <a:off x="459582" y="859962"/>
            <a:ext cx="10511783" cy="0"/>
          </a:xfrm>
          <a:prstGeom prst="line">
            <a:avLst/>
          </a:prstGeom>
          <a:ln w="76200">
            <a:solidFill>
              <a:srgbClr val="C00000"/>
            </a:solidFill>
          </a:ln>
        </p:spPr>
        <p:style>
          <a:lnRef idx="3">
            <a:schemeClr val="accent2"/>
          </a:lnRef>
          <a:fillRef idx="0">
            <a:schemeClr val="accent2"/>
          </a:fillRef>
          <a:effectRef idx="2">
            <a:schemeClr val="accent2"/>
          </a:effectRef>
          <a:fontRef idx="minor">
            <a:schemeClr val="tx1"/>
          </a:fontRef>
        </p:style>
      </p:cxnSp>
      <p:sp>
        <p:nvSpPr>
          <p:cNvPr id="4" name="Title 1">
            <a:extLst>
              <a:ext uri="{FF2B5EF4-FFF2-40B4-BE49-F238E27FC236}">
                <a16:creationId xmlns:a16="http://schemas.microsoft.com/office/drawing/2014/main" id="{68EC50AD-D157-AE44-B761-0F922CC81389}"/>
              </a:ext>
            </a:extLst>
          </p:cNvPr>
          <p:cNvSpPr txBox="1">
            <a:spLocks/>
          </p:cNvSpPr>
          <p:nvPr/>
        </p:nvSpPr>
        <p:spPr>
          <a:xfrm>
            <a:off x="409575" y="362605"/>
            <a:ext cx="10515600" cy="510541"/>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altLang="zh-CN" sz="3600" dirty="0">
                <a:latin typeface="Calibri" panose="020F0502020204030204" pitchFamily="34" charset="0"/>
                <a:cs typeface="Calibri" panose="020F0502020204030204" pitchFamily="34" charset="0"/>
              </a:rPr>
              <a:t>Persistence</a:t>
            </a:r>
            <a:r>
              <a:rPr lang="zh-CN" altLang="en-US" sz="3600" dirty="0">
                <a:latin typeface="Calibri" panose="020F0502020204030204" pitchFamily="34" charset="0"/>
                <a:cs typeface="Calibri" panose="020F0502020204030204" pitchFamily="34" charset="0"/>
              </a:rPr>
              <a:t> </a:t>
            </a:r>
            <a:r>
              <a:rPr lang="en-US" altLang="zh-CN" sz="3600" dirty="0">
                <a:latin typeface="Calibri" panose="020F0502020204030204" pitchFamily="34" charset="0"/>
                <a:cs typeface="Calibri" panose="020F0502020204030204" pitchFamily="34" charset="0"/>
              </a:rPr>
              <a:t>Bugs</a:t>
            </a:r>
            <a:endParaRPr lang="en-US" sz="3600" dirty="0">
              <a:latin typeface="Calibri" panose="020F0502020204030204" pitchFamily="34" charset="0"/>
              <a:cs typeface="Calibri" panose="020F0502020204030204" pitchFamily="34" charset="0"/>
            </a:endParaRPr>
          </a:p>
        </p:txBody>
      </p:sp>
      <p:sp>
        <p:nvSpPr>
          <p:cNvPr id="7" name="Slide Number Placeholder 6">
            <a:extLst>
              <a:ext uri="{FF2B5EF4-FFF2-40B4-BE49-F238E27FC236}">
                <a16:creationId xmlns:a16="http://schemas.microsoft.com/office/drawing/2014/main" id="{7372C4B9-891E-9345-B0A0-0F99B6799458}"/>
              </a:ext>
            </a:extLst>
          </p:cNvPr>
          <p:cNvSpPr>
            <a:spLocks noGrp="1"/>
          </p:cNvSpPr>
          <p:nvPr>
            <p:ph type="sldNum" sz="quarter" idx="12"/>
          </p:nvPr>
        </p:nvSpPr>
        <p:spPr/>
        <p:txBody>
          <a:bodyPr/>
          <a:lstStyle/>
          <a:p>
            <a:fld id="{9A31AEB5-0D90-3340-AFD9-9850B4457261}" type="slidenum">
              <a:rPr lang="en-US" smtClean="0"/>
              <a:t>4</a:t>
            </a:fld>
            <a:endParaRPr lang="en-US"/>
          </a:p>
        </p:txBody>
      </p:sp>
      <p:sp>
        <p:nvSpPr>
          <p:cNvPr id="27" name="TextBox 26">
            <a:extLst>
              <a:ext uri="{FF2B5EF4-FFF2-40B4-BE49-F238E27FC236}">
                <a16:creationId xmlns:a16="http://schemas.microsoft.com/office/drawing/2014/main" id="{8745B8B7-90C6-4641-81C5-68FB23DAAA39}"/>
              </a:ext>
            </a:extLst>
          </p:cNvPr>
          <p:cNvSpPr txBox="1"/>
          <p:nvPr/>
        </p:nvSpPr>
        <p:spPr>
          <a:xfrm>
            <a:off x="409575" y="1005899"/>
            <a:ext cx="9354535" cy="3046988"/>
          </a:xfrm>
          <a:prstGeom prst="rect">
            <a:avLst/>
          </a:prstGeom>
          <a:noFill/>
        </p:spPr>
        <p:txBody>
          <a:bodyPr wrap="square" rtlCol="0">
            <a:spAutoFit/>
          </a:bodyPr>
          <a:lstStyle/>
          <a:p>
            <a:pPr marL="342900" indent="-342900">
              <a:buFont typeface="Arial" panose="020B0604020202020204" pitchFamily="34" charset="0"/>
              <a:buChar char="•"/>
            </a:pPr>
            <a:r>
              <a:rPr lang="en-US" altLang="zh-CN" sz="2400" dirty="0">
                <a:sym typeface="Wingdings" pitchFamily="2" charset="2"/>
              </a:rPr>
              <a:t>Persistence</a:t>
            </a:r>
            <a:r>
              <a:rPr lang="zh-CN" altLang="en-US" sz="2400" dirty="0">
                <a:sym typeface="Wingdings" pitchFamily="2" charset="2"/>
              </a:rPr>
              <a:t> </a:t>
            </a:r>
            <a:r>
              <a:rPr lang="en-US" altLang="zh-CN" sz="2400" dirty="0">
                <a:sym typeface="Wingdings" pitchFamily="2" charset="2"/>
              </a:rPr>
              <a:t>Ordering</a:t>
            </a:r>
            <a:r>
              <a:rPr lang="zh-CN" altLang="en-US" sz="2400" dirty="0">
                <a:sym typeface="Wingdings" pitchFamily="2" charset="2"/>
              </a:rPr>
              <a:t> </a:t>
            </a:r>
            <a:r>
              <a:rPr lang="en-US" altLang="zh-CN" sz="2400" dirty="0">
                <a:sym typeface="Wingdings" pitchFamily="2" charset="2"/>
              </a:rPr>
              <a:t>Bug</a:t>
            </a:r>
          </a:p>
          <a:p>
            <a:r>
              <a:rPr lang="zh-CN" altLang="en-US" sz="2400" dirty="0">
                <a:sym typeface="Wingdings" pitchFamily="2" charset="2"/>
              </a:rPr>
              <a:t>     </a:t>
            </a:r>
            <a:r>
              <a:rPr lang="en-US" altLang="zh-CN" sz="2400" dirty="0">
                <a:sym typeface="Wingdings" pitchFamily="2" charset="2"/>
              </a:rPr>
              <a:t>: </a:t>
            </a:r>
            <a:r>
              <a:rPr lang="en-US" sz="2400" dirty="0">
                <a:sym typeface="Wingdings" pitchFamily="2" charset="2"/>
              </a:rPr>
              <a:t>Fail to enforce that “A” must be persisted before “B”</a:t>
            </a:r>
          </a:p>
          <a:p>
            <a:endParaRPr lang="en-US" sz="2400" dirty="0">
              <a:sym typeface="Wingdings" pitchFamily="2" charset="2"/>
            </a:endParaRPr>
          </a:p>
          <a:p>
            <a:pPr marL="342900" indent="-342900">
              <a:buFont typeface="Arial" panose="020B0604020202020204" pitchFamily="34" charset="0"/>
              <a:buChar char="•"/>
            </a:pPr>
            <a:r>
              <a:rPr lang="en-US" altLang="zh-CN" sz="2400" dirty="0">
                <a:sym typeface="Wingdings" pitchFamily="2" charset="2"/>
              </a:rPr>
              <a:t>Persistence</a:t>
            </a:r>
            <a:r>
              <a:rPr lang="zh-CN" altLang="en-US" sz="2400" dirty="0">
                <a:sym typeface="Wingdings" pitchFamily="2" charset="2"/>
              </a:rPr>
              <a:t> </a:t>
            </a:r>
            <a:r>
              <a:rPr lang="en-US" altLang="zh-CN" sz="2400" dirty="0">
                <a:sym typeface="Wingdings" pitchFamily="2" charset="2"/>
              </a:rPr>
              <a:t>Atomicity</a:t>
            </a:r>
            <a:r>
              <a:rPr lang="zh-CN" altLang="en-US" sz="2400" dirty="0">
                <a:sym typeface="Wingdings" pitchFamily="2" charset="2"/>
              </a:rPr>
              <a:t> </a:t>
            </a:r>
            <a:r>
              <a:rPr lang="en-US" altLang="zh-CN" sz="2400" dirty="0">
                <a:sym typeface="Wingdings" pitchFamily="2" charset="2"/>
              </a:rPr>
              <a:t>Bug</a:t>
            </a:r>
          </a:p>
          <a:p>
            <a:r>
              <a:rPr lang="en-US" sz="2400" dirty="0">
                <a:sym typeface="Wingdings" pitchFamily="2" charset="2"/>
              </a:rPr>
              <a:t>     : Fail to enforce that “A” and “B” must be persisted together</a:t>
            </a:r>
          </a:p>
          <a:p>
            <a:endParaRPr lang="en-US" sz="2400" dirty="0">
              <a:sym typeface="Wingdings" pitchFamily="2" charset="2"/>
            </a:endParaRPr>
          </a:p>
          <a:p>
            <a:pPr marL="342900" indent="-342900">
              <a:buFont typeface="Arial" panose="020B0604020202020204" pitchFamily="34" charset="0"/>
              <a:buChar char="•"/>
            </a:pPr>
            <a:r>
              <a:rPr lang="en-US" sz="2400" dirty="0">
                <a:sym typeface="Wingdings" pitchFamily="2" charset="2"/>
              </a:rPr>
              <a:t>Persistence Performance Bug </a:t>
            </a:r>
          </a:p>
          <a:p>
            <a:r>
              <a:rPr lang="en-US" sz="2400" dirty="0">
                <a:sym typeface="Wingdings" pitchFamily="2" charset="2"/>
              </a:rPr>
              <a:t>     : e.g., extra flush/fence</a:t>
            </a:r>
          </a:p>
        </p:txBody>
      </p:sp>
    </p:spTree>
    <p:extLst>
      <p:ext uri="{BB962C8B-B14F-4D97-AF65-F5344CB8AC3E}">
        <p14:creationId xmlns:p14="http://schemas.microsoft.com/office/powerpoint/2010/main" val="1691955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7">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7">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7">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A04D9009-F04A-FC49-AF90-573F72416DAB}"/>
              </a:ext>
            </a:extLst>
          </p:cNvPr>
          <p:cNvCxnSpPr>
            <a:cxnSpLocks/>
          </p:cNvCxnSpPr>
          <p:nvPr/>
        </p:nvCxnSpPr>
        <p:spPr>
          <a:xfrm>
            <a:off x="459582" y="859962"/>
            <a:ext cx="10511783" cy="0"/>
          </a:xfrm>
          <a:prstGeom prst="line">
            <a:avLst/>
          </a:prstGeom>
          <a:ln w="76200">
            <a:solidFill>
              <a:srgbClr val="C00000"/>
            </a:solidFill>
          </a:ln>
        </p:spPr>
        <p:style>
          <a:lnRef idx="3">
            <a:schemeClr val="accent2"/>
          </a:lnRef>
          <a:fillRef idx="0">
            <a:schemeClr val="accent2"/>
          </a:fillRef>
          <a:effectRef idx="2">
            <a:schemeClr val="accent2"/>
          </a:effectRef>
          <a:fontRef idx="minor">
            <a:schemeClr val="tx1"/>
          </a:fontRef>
        </p:style>
      </p:cxnSp>
      <p:sp>
        <p:nvSpPr>
          <p:cNvPr id="4" name="Title 1">
            <a:extLst>
              <a:ext uri="{FF2B5EF4-FFF2-40B4-BE49-F238E27FC236}">
                <a16:creationId xmlns:a16="http://schemas.microsoft.com/office/drawing/2014/main" id="{68EC50AD-D157-AE44-B761-0F922CC81389}"/>
              </a:ext>
            </a:extLst>
          </p:cNvPr>
          <p:cNvSpPr txBox="1">
            <a:spLocks/>
          </p:cNvSpPr>
          <p:nvPr/>
        </p:nvSpPr>
        <p:spPr>
          <a:xfrm>
            <a:off x="409575" y="362605"/>
            <a:ext cx="10515600" cy="510541"/>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dirty="0">
                <a:latin typeface="Calibri" panose="020F0502020204030204" pitchFamily="34" charset="0"/>
                <a:cs typeface="Calibri" panose="020F0502020204030204" pitchFamily="34" charset="0"/>
              </a:rPr>
              <a:t>Persistence </a:t>
            </a:r>
            <a:r>
              <a:rPr lang="en-US" altLang="zh-CN" sz="3600" dirty="0">
                <a:latin typeface="Calibri" panose="020F0502020204030204" pitchFamily="34" charset="0"/>
                <a:cs typeface="Calibri" panose="020F0502020204030204" pitchFamily="34" charset="0"/>
              </a:rPr>
              <a:t>O</a:t>
            </a:r>
            <a:r>
              <a:rPr lang="en-US" sz="3600" dirty="0">
                <a:latin typeface="Calibri" panose="020F0502020204030204" pitchFamily="34" charset="0"/>
                <a:cs typeface="Calibri" panose="020F0502020204030204" pitchFamily="34" charset="0"/>
              </a:rPr>
              <a:t>rdering Bug</a:t>
            </a:r>
          </a:p>
        </p:txBody>
      </p:sp>
      <p:sp>
        <p:nvSpPr>
          <p:cNvPr id="6" name="TextBox 5">
            <a:extLst>
              <a:ext uri="{FF2B5EF4-FFF2-40B4-BE49-F238E27FC236}">
                <a16:creationId xmlns:a16="http://schemas.microsoft.com/office/drawing/2014/main" id="{3DE3B0AA-A517-BD4A-9E0A-76B4BD96DAA3}"/>
              </a:ext>
            </a:extLst>
          </p:cNvPr>
          <p:cNvSpPr txBox="1"/>
          <p:nvPr/>
        </p:nvSpPr>
        <p:spPr>
          <a:xfrm>
            <a:off x="409575" y="960283"/>
            <a:ext cx="9354535" cy="461665"/>
          </a:xfrm>
          <a:prstGeom prst="rect">
            <a:avLst/>
          </a:prstGeom>
          <a:noFill/>
        </p:spPr>
        <p:txBody>
          <a:bodyPr wrap="square" rtlCol="0">
            <a:spAutoFit/>
          </a:bodyPr>
          <a:lstStyle/>
          <a:p>
            <a:r>
              <a:rPr lang="en-US" altLang="zh-CN" sz="2400" dirty="0">
                <a:sym typeface="Wingdings" pitchFamily="2" charset="2"/>
              </a:rPr>
              <a:t>: Fail to enforce that “A” must be persisted before “B”.</a:t>
            </a:r>
            <a:endParaRPr lang="en-US" sz="2400" dirty="0">
              <a:sym typeface="Wingdings" pitchFamily="2" charset="2"/>
            </a:endParaRPr>
          </a:p>
        </p:txBody>
      </p:sp>
      <p:sp>
        <p:nvSpPr>
          <p:cNvPr id="7" name="Slide Number Placeholder 6">
            <a:extLst>
              <a:ext uri="{FF2B5EF4-FFF2-40B4-BE49-F238E27FC236}">
                <a16:creationId xmlns:a16="http://schemas.microsoft.com/office/drawing/2014/main" id="{F0EA1B9E-4463-FD4C-8C6C-B5F1649594C9}"/>
              </a:ext>
            </a:extLst>
          </p:cNvPr>
          <p:cNvSpPr>
            <a:spLocks noGrp="1"/>
          </p:cNvSpPr>
          <p:nvPr>
            <p:ph type="sldNum" sz="quarter" idx="12"/>
          </p:nvPr>
        </p:nvSpPr>
        <p:spPr/>
        <p:txBody>
          <a:bodyPr/>
          <a:lstStyle/>
          <a:p>
            <a:fld id="{9A31AEB5-0D90-3340-AFD9-9850B4457261}" type="slidenum">
              <a:rPr lang="en-US" smtClean="0"/>
              <a:t>5</a:t>
            </a:fld>
            <a:endParaRPr lang="en-US"/>
          </a:p>
        </p:txBody>
      </p:sp>
      <p:sp>
        <p:nvSpPr>
          <p:cNvPr id="8" name="Rectangle 7">
            <a:extLst>
              <a:ext uri="{FF2B5EF4-FFF2-40B4-BE49-F238E27FC236}">
                <a16:creationId xmlns:a16="http://schemas.microsoft.com/office/drawing/2014/main" id="{66E74438-AB1F-8F49-891D-4D40F918D0F1}"/>
              </a:ext>
            </a:extLst>
          </p:cNvPr>
          <p:cNvSpPr/>
          <p:nvPr/>
        </p:nvSpPr>
        <p:spPr>
          <a:xfrm>
            <a:off x="4343155" y="3960710"/>
            <a:ext cx="3248364" cy="1923800"/>
          </a:xfrm>
          <a:prstGeom prst="rect">
            <a:avLst/>
          </a:prstGeom>
          <a:ln w="12700">
            <a:solidFill>
              <a:schemeClr val="tx1"/>
            </a:solidFill>
          </a:ln>
        </p:spPr>
        <p:style>
          <a:lnRef idx="2">
            <a:schemeClr val="dk1"/>
          </a:lnRef>
          <a:fillRef idx="1">
            <a:schemeClr val="lt1"/>
          </a:fillRef>
          <a:effectRef idx="0">
            <a:schemeClr val="dk1"/>
          </a:effectRef>
          <a:fontRef idx="minor">
            <a:schemeClr val="dk1"/>
          </a:fontRef>
        </p:style>
        <p:txBody>
          <a:bodyPr rtlCol="0" anchor="t"/>
          <a:lstStyle/>
          <a:p>
            <a:r>
              <a:rPr lang="en-US" sz="2000" b="1" u="sng" dirty="0"/>
              <a:t>read(k):</a:t>
            </a:r>
          </a:p>
          <a:p>
            <a:r>
              <a:rPr lang="en-US" sz="2000" dirty="0"/>
              <a:t>  ……  </a:t>
            </a:r>
          </a:p>
          <a:p>
            <a:r>
              <a:rPr lang="en-US" sz="2000" dirty="0"/>
              <a:t>  if (token[x] </a:t>
            </a:r>
          </a:p>
          <a:p>
            <a:r>
              <a:rPr lang="en-US" sz="2000" dirty="0"/>
              <a:t>       &amp;&amp; key[x] == k) {</a:t>
            </a:r>
          </a:p>
          <a:p>
            <a:r>
              <a:rPr lang="en-US" sz="2000" dirty="0"/>
              <a:t>      return value[x];</a:t>
            </a:r>
          </a:p>
          <a:p>
            <a:r>
              <a:rPr lang="en-US" sz="2000" dirty="0"/>
              <a:t>  }</a:t>
            </a:r>
          </a:p>
        </p:txBody>
      </p:sp>
      <p:sp>
        <p:nvSpPr>
          <p:cNvPr id="9" name="Rectangle 8">
            <a:extLst>
              <a:ext uri="{FF2B5EF4-FFF2-40B4-BE49-F238E27FC236}">
                <a16:creationId xmlns:a16="http://schemas.microsoft.com/office/drawing/2014/main" id="{BF6987BF-FA70-464F-9941-D1E3D1391591}"/>
              </a:ext>
            </a:extLst>
          </p:cNvPr>
          <p:cNvSpPr/>
          <p:nvPr/>
        </p:nvSpPr>
        <p:spPr>
          <a:xfrm>
            <a:off x="1607596" y="1812866"/>
            <a:ext cx="2022859" cy="4071643"/>
          </a:xfrm>
          <a:prstGeom prst="rect">
            <a:avLst/>
          </a:prstGeom>
          <a:ln w="12700">
            <a:solidFill>
              <a:schemeClr val="tx1"/>
            </a:solidFill>
          </a:ln>
        </p:spPr>
        <p:style>
          <a:lnRef idx="2">
            <a:schemeClr val="dk1"/>
          </a:lnRef>
          <a:fillRef idx="1">
            <a:schemeClr val="lt1"/>
          </a:fillRef>
          <a:effectRef idx="0">
            <a:schemeClr val="dk1"/>
          </a:effectRef>
          <a:fontRef idx="minor">
            <a:schemeClr val="dk1"/>
          </a:fontRef>
        </p:style>
        <p:txBody>
          <a:bodyPr rtlCol="0" anchor="t"/>
          <a:lstStyle/>
          <a:p>
            <a:r>
              <a:rPr lang="en-US" sz="2000" b="1" u="sng" dirty="0"/>
              <a:t>insert(k, v):</a:t>
            </a:r>
          </a:p>
          <a:p>
            <a:r>
              <a:rPr lang="en-US" sz="2000" dirty="0"/>
              <a:t>  ……</a:t>
            </a:r>
          </a:p>
          <a:p>
            <a:r>
              <a:rPr lang="en-US" sz="2000" dirty="0"/>
              <a:t>  key[x] = k;</a:t>
            </a:r>
          </a:p>
          <a:p>
            <a:r>
              <a:rPr lang="en-US" sz="2000" dirty="0"/>
              <a:t>  value[x] = v;</a:t>
            </a:r>
          </a:p>
          <a:p>
            <a:r>
              <a:rPr lang="en-US" sz="2000" dirty="0"/>
              <a:t>  </a:t>
            </a:r>
            <a:r>
              <a:rPr lang="en-US" sz="2000" dirty="0">
                <a:solidFill>
                  <a:schemeClr val="tx1"/>
                </a:solidFill>
              </a:rPr>
              <a:t>token[x] = true;</a:t>
            </a:r>
          </a:p>
          <a:p>
            <a:r>
              <a:rPr lang="en-US" sz="2000" dirty="0">
                <a:solidFill>
                  <a:schemeClr val="tx1"/>
                </a:solidFill>
              </a:rPr>
              <a:t>  </a:t>
            </a:r>
          </a:p>
          <a:p>
            <a:r>
              <a:rPr lang="en-US" sz="2000" dirty="0">
                <a:solidFill>
                  <a:schemeClr val="tx1"/>
                </a:solidFill>
              </a:rPr>
              <a:t>  flush(key[x]);</a:t>
            </a:r>
          </a:p>
          <a:p>
            <a:r>
              <a:rPr lang="en-US" sz="2000" dirty="0">
                <a:solidFill>
                  <a:schemeClr val="tx1"/>
                </a:solidFill>
              </a:rPr>
              <a:t>  flush(value[x]);</a:t>
            </a:r>
          </a:p>
          <a:p>
            <a:r>
              <a:rPr lang="en-US" sz="2000" dirty="0">
                <a:solidFill>
                  <a:schemeClr val="tx1"/>
                </a:solidFill>
              </a:rPr>
              <a:t>  fence();</a:t>
            </a:r>
          </a:p>
          <a:p>
            <a:endParaRPr lang="en-US" sz="2000" dirty="0"/>
          </a:p>
          <a:p>
            <a:r>
              <a:rPr lang="en-US" sz="2000" dirty="0"/>
              <a:t>  flush(token[x]);</a:t>
            </a:r>
          </a:p>
          <a:p>
            <a:r>
              <a:rPr lang="en-US" sz="2000" dirty="0"/>
              <a:t>  fence();</a:t>
            </a:r>
          </a:p>
          <a:p>
            <a:r>
              <a:rPr lang="en-US" sz="2000" dirty="0"/>
              <a:t>  ……</a:t>
            </a:r>
          </a:p>
        </p:txBody>
      </p:sp>
      <p:sp>
        <p:nvSpPr>
          <p:cNvPr id="10" name="TextBox 9">
            <a:extLst>
              <a:ext uri="{FF2B5EF4-FFF2-40B4-BE49-F238E27FC236}">
                <a16:creationId xmlns:a16="http://schemas.microsoft.com/office/drawing/2014/main" id="{8354D38B-F23F-694A-8223-1531B81F2198}"/>
              </a:ext>
            </a:extLst>
          </p:cNvPr>
          <p:cNvSpPr txBox="1"/>
          <p:nvPr/>
        </p:nvSpPr>
        <p:spPr>
          <a:xfrm>
            <a:off x="1554607" y="1381564"/>
            <a:ext cx="9091804" cy="400110"/>
          </a:xfrm>
          <a:prstGeom prst="rect">
            <a:avLst/>
          </a:prstGeom>
          <a:noFill/>
        </p:spPr>
        <p:txBody>
          <a:bodyPr wrap="square" rtlCol="0">
            <a:spAutoFit/>
          </a:bodyPr>
          <a:lstStyle/>
          <a:p>
            <a:r>
              <a:rPr lang="en-US" sz="2000" dirty="0" err="1">
                <a:sym typeface="Wingdings" pitchFamily="2" charset="2"/>
              </a:rPr>
              <a:t>LevalHash</a:t>
            </a:r>
            <a:r>
              <a:rPr lang="en-US" sz="2000" dirty="0">
                <a:sym typeface="Wingdings" pitchFamily="2" charset="2"/>
              </a:rPr>
              <a:t> [OSDI’18]: Each bucket has arrays of Keys, Values, Tokens (valid flags)</a:t>
            </a:r>
          </a:p>
        </p:txBody>
      </p:sp>
      <p:sp>
        <p:nvSpPr>
          <p:cNvPr id="11" name="Rectangle 10">
            <a:extLst>
              <a:ext uri="{FF2B5EF4-FFF2-40B4-BE49-F238E27FC236}">
                <a16:creationId xmlns:a16="http://schemas.microsoft.com/office/drawing/2014/main" id="{A686A023-12D9-9E4C-8722-9AF81ABE34EF}"/>
              </a:ext>
            </a:extLst>
          </p:cNvPr>
          <p:cNvSpPr/>
          <p:nvPr/>
        </p:nvSpPr>
        <p:spPr>
          <a:xfrm>
            <a:off x="5543023" y="1812867"/>
            <a:ext cx="2022859" cy="1241745"/>
          </a:xfrm>
          <a:prstGeom prst="rect">
            <a:avLst/>
          </a:prstGeom>
          <a:ln w="2857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37C14B43-A024-2B44-A268-0FFE55F88EE8}"/>
              </a:ext>
            </a:extLst>
          </p:cNvPr>
          <p:cNvSpPr/>
          <p:nvPr/>
        </p:nvSpPr>
        <p:spPr>
          <a:xfrm>
            <a:off x="5613967" y="1907460"/>
            <a:ext cx="1844515" cy="2942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key[x] = k</a:t>
            </a:r>
          </a:p>
        </p:txBody>
      </p:sp>
      <p:sp>
        <p:nvSpPr>
          <p:cNvPr id="13" name="TextBox 12">
            <a:extLst>
              <a:ext uri="{FF2B5EF4-FFF2-40B4-BE49-F238E27FC236}">
                <a16:creationId xmlns:a16="http://schemas.microsoft.com/office/drawing/2014/main" id="{BDB22C04-57FF-6448-9D3A-9AD60EBDF671}"/>
              </a:ext>
            </a:extLst>
          </p:cNvPr>
          <p:cNvSpPr txBox="1"/>
          <p:nvPr/>
        </p:nvSpPr>
        <p:spPr>
          <a:xfrm>
            <a:off x="4332547" y="2012221"/>
            <a:ext cx="1195878" cy="830997"/>
          </a:xfrm>
          <a:prstGeom prst="rect">
            <a:avLst/>
          </a:prstGeom>
          <a:noFill/>
        </p:spPr>
        <p:txBody>
          <a:bodyPr wrap="square" rtlCol="0" anchor="ctr">
            <a:spAutoFit/>
          </a:bodyPr>
          <a:lstStyle/>
          <a:p>
            <a:pPr algn="ctr"/>
            <a:r>
              <a:rPr lang="en-US" sz="2400" dirty="0">
                <a:sym typeface="Wingdings" pitchFamily="2" charset="2"/>
              </a:rPr>
              <a:t>Volatile</a:t>
            </a:r>
          </a:p>
          <a:p>
            <a:pPr algn="ctr"/>
            <a:r>
              <a:rPr lang="en-US" sz="2400" dirty="0">
                <a:sym typeface="Wingdings" pitchFamily="2" charset="2"/>
              </a:rPr>
              <a:t>Cache</a:t>
            </a:r>
            <a:endParaRPr lang="en-US" sz="2400" b="1" i="1" u="sng" dirty="0">
              <a:sym typeface="Wingdings" pitchFamily="2" charset="2"/>
            </a:endParaRPr>
          </a:p>
        </p:txBody>
      </p:sp>
      <p:sp>
        <p:nvSpPr>
          <p:cNvPr id="14" name="TextBox 13">
            <a:extLst>
              <a:ext uri="{FF2B5EF4-FFF2-40B4-BE49-F238E27FC236}">
                <a16:creationId xmlns:a16="http://schemas.microsoft.com/office/drawing/2014/main" id="{620F8104-D905-EA40-9841-CCBAFF30E225}"/>
              </a:ext>
            </a:extLst>
          </p:cNvPr>
          <p:cNvSpPr txBox="1"/>
          <p:nvPr/>
        </p:nvSpPr>
        <p:spPr>
          <a:xfrm>
            <a:off x="4494306" y="3407679"/>
            <a:ext cx="872359" cy="461665"/>
          </a:xfrm>
          <a:prstGeom prst="rect">
            <a:avLst/>
          </a:prstGeom>
          <a:noFill/>
        </p:spPr>
        <p:txBody>
          <a:bodyPr wrap="square" rtlCol="0" anchor="ctr">
            <a:spAutoFit/>
          </a:bodyPr>
          <a:lstStyle/>
          <a:p>
            <a:pPr algn="ctr"/>
            <a:r>
              <a:rPr lang="en-US" sz="2400" dirty="0">
                <a:sym typeface="Wingdings" pitchFamily="2" charset="2"/>
              </a:rPr>
              <a:t>NVM</a:t>
            </a:r>
            <a:endParaRPr lang="en-US" sz="2400" b="1" i="1" u="sng" dirty="0">
              <a:sym typeface="Wingdings" pitchFamily="2" charset="2"/>
            </a:endParaRPr>
          </a:p>
        </p:txBody>
      </p:sp>
      <p:sp>
        <p:nvSpPr>
          <p:cNvPr id="15" name="Rectangle 14">
            <a:extLst>
              <a:ext uri="{FF2B5EF4-FFF2-40B4-BE49-F238E27FC236}">
                <a16:creationId xmlns:a16="http://schemas.microsoft.com/office/drawing/2014/main" id="{EA4AB40E-EB95-4C47-BF3C-BD6EA0B4F7FE}"/>
              </a:ext>
            </a:extLst>
          </p:cNvPr>
          <p:cNvSpPr/>
          <p:nvPr/>
        </p:nvSpPr>
        <p:spPr>
          <a:xfrm>
            <a:off x="5543023" y="3396249"/>
            <a:ext cx="2022859" cy="484527"/>
          </a:xfrm>
          <a:prstGeom prst="rect">
            <a:avLst/>
          </a:prstGeom>
          <a:ln w="2857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cxnSp>
        <p:nvCxnSpPr>
          <p:cNvPr id="16" name="Straight Arrow Connector 15">
            <a:extLst>
              <a:ext uri="{FF2B5EF4-FFF2-40B4-BE49-F238E27FC236}">
                <a16:creationId xmlns:a16="http://schemas.microsoft.com/office/drawing/2014/main" id="{61BB6492-E07D-8446-B9F3-EC6BCB8F19FC}"/>
              </a:ext>
            </a:extLst>
          </p:cNvPr>
          <p:cNvCxnSpPr>
            <a:cxnSpLocks/>
            <a:stCxn id="11" idx="2"/>
            <a:endCxn id="15" idx="0"/>
          </p:cNvCxnSpPr>
          <p:nvPr/>
        </p:nvCxnSpPr>
        <p:spPr>
          <a:xfrm>
            <a:off x="6554453" y="3054612"/>
            <a:ext cx="0" cy="341637"/>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17" name="Rectangle 16">
            <a:extLst>
              <a:ext uri="{FF2B5EF4-FFF2-40B4-BE49-F238E27FC236}">
                <a16:creationId xmlns:a16="http://schemas.microsoft.com/office/drawing/2014/main" id="{22B2BDCE-FB22-6F4F-8F27-6AD8EC8E4C30}"/>
              </a:ext>
            </a:extLst>
          </p:cNvPr>
          <p:cNvSpPr/>
          <p:nvPr/>
        </p:nvSpPr>
        <p:spPr>
          <a:xfrm>
            <a:off x="5619224" y="2280575"/>
            <a:ext cx="1844515" cy="2942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value[x] = v</a:t>
            </a:r>
          </a:p>
        </p:txBody>
      </p:sp>
      <p:sp>
        <p:nvSpPr>
          <p:cNvPr id="18" name="Rectangle 17">
            <a:extLst>
              <a:ext uri="{FF2B5EF4-FFF2-40B4-BE49-F238E27FC236}">
                <a16:creationId xmlns:a16="http://schemas.microsoft.com/office/drawing/2014/main" id="{EA638739-076C-3E4C-8981-D38DB375697A}"/>
              </a:ext>
            </a:extLst>
          </p:cNvPr>
          <p:cNvSpPr/>
          <p:nvPr/>
        </p:nvSpPr>
        <p:spPr>
          <a:xfrm>
            <a:off x="5627157" y="2622160"/>
            <a:ext cx="1844515" cy="2942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token[x] = true</a:t>
            </a:r>
          </a:p>
        </p:txBody>
      </p:sp>
      <p:sp>
        <p:nvSpPr>
          <p:cNvPr id="19" name="Rectangle 18">
            <a:extLst>
              <a:ext uri="{FF2B5EF4-FFF2-40B4-BE49-F238E27FC236}">
                <a16:creationId xmlns:a16="http://schemas.microsoft.com/office/drawing/2014/main" id="{DA4D161D-5F46-1248-B3EF-577C83A7A3B4}"/>
              </a:ext>
            </a:extLst>
          </p:cNvPr>
          <p:cNvSpPr/>
          <p:nvPr/>
        </p:nvSpPr>
        <p:spPr>
          <a:xfrm>
            <a:off x="5621899" y="3491367"/>
            <a:ext cx="1849770" cy="2942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token[x] = true</a:t>
            </a:r>
          </a:p>
        </p:txBody>
      </p:sp>
      <p:pic>
        <p:nvPicPr>
          <p:cNvPr id="26" name="Graphic 25" descr="Lightning bolt">
            <a:extLst>
              <a:ext uri="{FF2B5EF4-FFF2-40B4-BE49-F238E27FC236}">
                <a16:creationId xmlns:a16="http://schemas.microsoft.com/office/drawing/2014/main" id="{CCA707EE-D8D6-A84C-A80A-2985581D7F44}"/>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348641" y="3345013"/>
            <a:ext cx="461665" cy="461665"/>
          </a:xfrm>
          <a:prstGeom prst="rect">
            <a:avLst/>
          </a:prstGeom>
        </p:spPr>
      </p:pic>
      <p:sp>
        <p:nvSpPr>
          <p:cNvPr id="28" name="Rectangle 27">
            <a:extLst>
              <a:ext uri="{FF2B5EF4-FFF2-40B4-BE49-F238E27FC236}">
                <a16:creationId xmlns:a16="http://schemas.microsoft.com/office/drawing/2014/main" id="{02444D4F-D9BA-594B-80F5-91E0DD2510A7}"/>
              </a:ext>
            </a:extLst>
          </p:cNvPr>
          <p:cNvSpPr/>
          <p:nvPr/>
        </p:nvSpPr>
        <p:spPr>
          <a:xfrm>
            <a:off x="8623552" y="1803535"/>
            <a:ext cx="2022859" cy="4080975"/>
          </a:xfrm>
          <a:prstGeom prst="rect">
            <a:avLst/>
          </a:prstGeom>
          <a:ln w="12700">
            <a:solidFill>
              <a:schemeClr val="tx1"/>
            </a:solidFill>
          </a:ln>
        </p:spPr>
        <p:style>
          <a:lnRef idx="2">
            <a:schemeClr val="dk1"/>
          </a:lnRef>
          <a:fillRef idx="1">
            <a:schemeClr val="lt1"/>
          </a:fillRef>
          <a:effectRef idx="0">
            <a:schemeClr val="dk1"/>
          </a:effectRef>
          <a:fontRef idx="minor">
            <a:schemeClr val="dk1"/>
          </a:fontRef>
        </p:style>
        <p:txBody>
          <a:bodyPr rtlCol="0" anchor="t"/>
          <a:lstStyle/>
          <a:p>
            <a:r>
              <a:rPr lang="en-US" sz="2000" b="1" u="sng" dirty="0">
                <a:solidFill>
                  <a:schemeClr val="tx1"/>
                </a:solidFill>
              </a:rPr>
              <a:t>insert(k, v):</a:t>
            </a:r>
          </a:p>
          <a:p>
            <a:r>
              <a:rPr lang="en-US" sz="2000" dirty="0">
                <a:solidFill>
                  <a:schemeClr val="tx1"/>
                </a:solidFill>
              </a:rPr>
              <a:t>  ……</a:t>
            </a:r>
          </a:p>
          <a:p>
            <a:r>
              <a:rPr lang="en-US" sz="2000" dirty="0">
                <a:solidFill>
                  <a:schemeClr val="tx1"/>
                </a:solidFill>
              </a:rPr>
              <a:t>  key[x] = k;</a:t>
            </a:r>
          </a:p>
          <a:p>
            <a:r>
              <a:rPr lang="en-US" sz="2000" dirty="0">
                <a:solidFill>
                  <a:schemeClr val="tx1"/>
                </a:solidFill>
              </a:rPr>
              <a:t>  value[x] = v;</a:t>
            </a:r>
          </a:p>
          <a:p>
            <a:endParaRPr lang="en-US" sz="2000" dirty="0">
              <a:solidFill>
                <a:schemeClr val="tx1"/>
              </a:solidFill>
            </a:endParaRPr>
          </a:p>
          <a:p>
            <a:r>
              <a:rPr lang="en-US" sz="2000" dirty="0">
                <a:solidFill>
                  <a:schemeClr val="tx1"/>
                </a:solidFill>
              </a:rPr>
              <a:t>  flush(key[x]);</a:t>
            </a:r>
          </a:p>
          <a:p>
            <a:r>
              <a:rPr lang="en-US" sz="2000" dirty="0">
                <a:solidFill>
                  <a:schemeClr val="tx1"/>
                </a:solidFill>
              </a:rPr>
              <a:t>  flush(value[x]);</a:t>
            </a:r>
          </a:p>
          <a:p>
            <a:r>
              <a:rPr lang="en-US" sz="2000" dirty="0">
                <a:solidFill>
                  <a:schemeClr val="tx1"/>
                </a:solidFill>
              </a:rPr>
              <a:t>  fence();</a:t>
            </a:r>
          </a:p>
          <a:p>
            <a:endParaRPr lang="en-US" sz="2000" dirty="0">
              <a:solidFill>
                <a:schemeClr val="tx1"/>
              </a:solidFill>
            </a:endParaRPr>
          </a:p>
          <a:p>
            <a:r>
              <a:rPr lang="en-US" sz="2000" dirty="0">
                <a:solidFill>
                  <a:schemeClr val="tx1"/>
                </a:solidFill>
              </a:rPr>
              <a:t>  token[x] = true;</a:t>
            </a:r>
          </a:p>
          <a:p>
            <a:endParaRPr lang="en-US" sz="2000" dirty="0">
              <a:solidFill>
                <a:schemeClr val="tx1"/>
              </a:solidFill>
            </a:endParaRPr>
          </a:p>
          <a:p>
            <a:r>
              <a:rPr lang="en-US" sz="2000" dirty="0">
                <a:solidFill>
                  <a:schemeClr val="tx1"/>
                </a:solidFill>
              </a:rPr>
              <a:t>  flush(token[x]);</a:t>
            </a:r>
          </a:p>
          <a:p>
            <a:r>
              <a:rPr lang="en-US" sz="2000" dirty="0">
                <a:solidFill>
                  <a:schemeClr val="tx1"/>
                </a:solidFill>
              </a:rPr>
              <a:t>  fence();</a:t>
            </a:r>
          </a:p>
        </p:txBody>
      </p:sp>
      <p:grpSp>
        <p:nvGrpSpPr>
          <p:cNvPr id="20" name="Group 19">
            <a:extLst>
              <a:ext uri="{FF2B5EF4-FFF2-40B4-BE49-F238E27FC236}">
                <a16:creationId xmlns:a16="http://schemas.microsoft.com/office/drawing/2014/main" id="{D3CC4FDF-BFC7-7E4F-8F6B-11285C512826}"/>
              </a:ext>
            </a:extLst>
          </p:cNvPr>
          <p:cNvGrpSpPr/>
          <p:nvPr/>
        </p:nvGrpSpPr>
        <p:grpSpPr>
          <a:xfrm>
            <a:off x="369914" y="3691584"/>
            <a:ext cx="3054222" cy="933855"/>
            <a:chOff x="369914" y="4027251"/>
            <a:chExt cx="3054222" cy="933855"/>
          </a:xfrm>
        </p:grpSpPr>
        <p:sp>
          <p:nvSpPr>
            <p:cNvPr id="2" name="Rectangle 1">
              <a:extLst>
                <a:ext uri="{FF2B5EF4-FFF2-40B4-BE49-F238E27FC236}">
                  <a16:creationId xmlns:a16="http://schemas.microsoft.com/office/drawing/2014/main" id="{8983DF6A-44D3-E44D-98F2-DD739C38F58D}"/>
                </a:ext>
              </a:extLst>
            </p:cNvPr>
            <p:cNvSpPr/>
            <p:nvPr/>
          </p:nvSpPr>
          <p:spPr>
            <a:xfrm>
              <a:off x="1757809" y="4027251"/>
              <a:ext cx="1666327" cy="933855"/>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24317D9E-E7E2-404F-9A00-DDAE5951F9F2}"/>
                </a:ext>
              </a:extLst>
            </p:cNvPr>
            <p:cNvSpPr txBox="1"/>
            <p:nvPr/>
          </p:nvSpPr>
          <p:spPr>
            <a:xfrm>
              <a:off x="703939" y="4121324"/>
              <a:ext cx="978763" cy="707886"/>
            </a:xfrm>
            <a:prstGeom prst="rect">
              <a:avLst/>
            </a:prstGeom>
            <a:noFill/>
            <a:ln>
              <a:noFill/>
            </a:ln>
          </p:spPr>
          <p:txBody>
            <a:bodyPr wrap="square" rtlCol="0">
              <a:spAutoFit/>
            </a:bodyPr>
            <a:lstStyle/>
            <a:p>
              <a:pPr algn="ctr"/>
              <a:r>
                <a:rPr lang="en-US" sz="2000" dirty="0">
                  <a:solidFill>
                    <a:srgbClr val="C00000"/>
                  </a:solidFill>
                  <a:sym typeface="Wingdings" pitchFamily="2" charset="2"/>
                </a:rPr>
                <a:t>Persist </a:t>
              </a:r>
            </a:p>
            <a:p>
              <a:pPr algn="ctr"/>
              <a:r>
                <a:rPr lang="en-US" sz="2000" dirty="0">
                  <a:solidFill>
                    <a:srgbClr val="C00000"/>
                  </a:solidFill>
                  <a:sym typeface="Wingdings" pitchFamily="2" charset="2"/>
                </a:rPr>
                <a:t>key/</a:t>
              </a:r>
              <a:r>
                <a:rPr lang="en-US" sz="2000" dirty="0" err="1">
                  <a:solidFill>
                    <a:srgbClr val="C00000"/>
                  </a:solidFill>
                  <a:sym typeface="Wingdings" pitchFamily="2" charset="2"/>
                </a:rPr>
                <a:t>val</a:t>
              </a:r>
              <a:endParaRPr lang="en-US" sz="2000" dirty="0">
                <a:solidFill>
                  <a:srgbClr val="C00000"/>
                </a:solidFill>
                <a:sym typeface="Wingdings" pitchFamily="2" charset="2"/>
              </a:endParaRPr>
            </a:p>
          </p:txBody>
        </p:sp>
        <p:sp>
          <p:nvSpPr>
            <p:cNvPr id="25" name="TextBox 24">
              <a:extLst>
                <a:ext uri="{FF2B5EF4-FFF2-40B4-BE49-F238E27FC236}">
                  <a16:creationId xmlns:a16="http://schemas.microsoft.com/office/drawing/2014/main" id="{32342777-EB0C-614E-BE05-C12F5D39774A}"/>
                </a:ext>
              </a:extLst>
            </p:cNvPr>
            <p:cNvSpPr txBox="1"/>
            <p:nvPr/>
          </p:nvSpPr>
          <p:spPr>
            <a:xfrm>
              <a:off x="369914" y="4275212"/>
              <a:ext cx="517836" cy="400110"/>
            </a:xfrm>
            <a:prstGeom prst="rect">
              <a:avLst/>
            </a:prstGeom>
            <a:noFill/>
            <a:ln>
              <a:noFill/>
            </a:ln>
          </p:spPr>
          <p:txBody>
            <a:bodyPr wrap="square" rtlCol="0">
              <a:spAutoFit/>
            </a:bodyPr>
            <a:lstStyle/>
            <a:p>
              <a:pPr algn="ctr"/>
              <a:r>
                <a:rPr lang="en-US" sz="2000" dirty="0">
                  <a:solidFill>
                    <a:srgbClr val="C00000"/>
                  </a:solidFill>
                  <a:sym typeface="Wingdings" pitchFamily="2" charset="2"/>
                </a:rPr>
                <a:t>(2)</a:t>
              </a:r>
            </a:p>
          </p:txBody>
        </p:sp>
      </p:grpSp>
      <p:grpSp>
        <p:nvGrpSpPr>
          <p:cNvPr id="21" name="Group 20">
            <a:extLst>
              <a:ext uri="{FF2B5EF4-FFF2-40B4-BE49-F238E27FC236}">
                <a16:creationId xmlns:a16="http://schemas.microsoft.com/office/drawing/2014/main" id="{92E02C3D-1832-AE4D-809A-715C7F0892B7}"/>
              </a:ext>
            </a:extLst>
          </p:cNvPr>
          <p:cNvGrpSpPr/>
          <p:nvPr/>
        </p:nvGrpSpPr>
        <p:grpSpPr>
          <a:xfrm>
            <a:off x="407292" y="4870371"/>
            <a:ext cx="3012420" cy="719354"/>
            <a:chOff x="407292" y="5206038"/>
            <a:chExt cx="3012420" cy="719354"/>
          </a:xfrm>
        </p:grpSpPr>
        <p:sp>
          <p:nvSpPr>
            <p:cNvPr id="23" name="TextBox 22">
              <a:extLst>
                <a:ext uri="{FF2B5EF4-FFF2-40B4-BE49-F238E27FC236}">
                  <a16:creationId xmlns:a16="http://schemas.microsoft.com/office/drawing/2014/main" id="{8235E8B6-B9F2-004C-827F-00276331B074}"/>
                </a:ext>
              </a:extLst>
            </p:cNvPr>
            <p:cNvSpPr txBox="1"/>
            <p:nvPr/>
          </p:nvSpPr>
          <p:spPr>
            <a:xfrm>
              <a:off x="703939" y="5206038"/>
              <a:ext cx="978763" cy="707886"/>
            </a:xfrm>
            <a:prstGeom prst="rect">
              <a:avLst/>
            </a:prstGeom>
            <a:noFill/>
            <a:ln>
              <a:noFill/>
            </a:ln>
          </p:spPr>
          <p:txBody>
            <a:bodyPr wrap="square" rtlCol="0">
              <a:spAutoFit/>
            </a:bodyPr>
            <a:lstStyle/>
            <a:p>
              <a:pPr algn="ctr"/>
              <a:r>
                <a:rPr lang="en-US" sz="2000" dirty="0">
                  <a:solidFill>
                    <a:srgbClr val="C00000"/>
                  </a:solidFill>
                  <a:sym typeface="Wingdings" pitchFamily="2" charset="2"/>
                </a:rPr>
                <a:t>Persist </a:t>
              </a:r>
            </a:p>
            <a:p>
              <a:pPr algn="ctr"/>
              <a:r>
                <a:rPr lang="en-US" sz="2000" dirty="0">
                  <a:solidFill>
                    <a:srgbClr val="C00000"/>
                  </a:solidFill>
                  <a:sym typeface="Wingdings" pitchFamily="2" charset="2"/>
                </a:rPr>
                <a:t>token</a:t>
              </a:r>
            </a:p>
          </p:txBody>
        </p:sp>
        <p:sp>
          <p:nvSpPr>
            <p:cNvPr id="24" name="Rectangle 23">
              <a:extLst>
                <a:ext uri="{FF2B5EF4-FFF2-40B4-BE49-F238E27FC236}">
                  <a16:creationId xmlns:a16="http://schemas.microsoft.com/office/drawing/2014/main" id="{A0209054-5DEB-A647-A5B5-F373F185CB03}"/>
                </a:ext>
              </a:extLst>
            </p:cNvPr>
            <p:cNvSpPr/>
            <p:nvPr/>
          </p:nvSpPr>
          <p:spPr>
            <a:xfrm>
              <a:off x="1753385" y="5217506"/>
              <a:ext cx="1666327" cy="707886"/>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F06EF671-4DC3-794A-ACCA-F3F4C3E14FC6}"/>
                </a:ext>
              </a:extLst>
            </p:cNvPr>
            <p:cNvSpPr txBox="1"/>
            <p:nvPr/>
          </p:nvSpPr>
          <p:spPr>
            <a:xfrm>
              <a:off x="407292" y="5359926"/>
              <a:ext cx="517836" cy="400110"/>
            </a:xfrm>
            <a:prstGeom prst="rect">
              <a:avLst/>
            </a:prstGeom>
            <a:noFill/>
            <a:ln>
              <a:noFill/>
            </a:ln>
          </p:spPr>
          <p:txBody>
            <a:bodyPr wrap="square" rtlCol="0">
              <a:spAutoFit/>
            </a:bodyPr>
            <a:lstStyle/>
            <a:p>
              <a:pPr algn="ctr"/>
              <a:r>
                <a:rPr lang="en-US" sz="2000" dirty="0">
                  <a:solidFill>
                    <a:srgbClr val="C00000"/>
                  </a:solidFill>
                  <a:sym typeface="Wingdings" pitchFamily="2" charset="2"/>
                </a:rPr>
                <a:t>(3)</a:t>
              </a:r>
            </a:p>
          </p:txBody>
        </p:sp>
      </p:grpSp>
      <p:grpSp>
        <p:nvGrpSpPr>
          <p:cNvPr id="3" name="Group 2">
            <a:extLst>
              <a:ext uri="{FF2B5EF4-FFF2-40B4-BE49-F238E27FC236}">
                <a16:creationId xmlns:a16="http://schemas.microsoft.com/office/drawing/2014/main" id="{49674606-1BDE-B24B-8FBC-17FA044CFAA7}"/>
              </a:ext>
            </a:extLst>
          </p:cNvPr>
          <p:cNvGrpSpPr/>
          <p:nvPr/>
        </p:nvGrpSpPr>
        <p:grpSpPr>
          <a:xfrm>
            <a:off x="401168" y="2427692"/>
            <a:ext cx="3022967" cy="1015663"/>
            <a:chOff x="401168" y="2763359"/>
            <a:chExt cx="3022967" cy="1015663"/>
          </a:xfrm>
        </p:grpSpPr>
        <p:sp>
          <p:nvSpPr>
            <p:cNvPr id="31" name="TextBox 30">
              <a:extLst>
                <a:ext uri="{FF2B5EF4-FFF2-40B4-BE49-F238E27FC236}">
                  <a16:creationId xmlns:a16="http://schemas.microsoft.com/office/drawing/2014/main" id="{C7D582D6-44B2-1F41-812A-A91D5630D7B7}"/>
                </a:ext>
              </a:extLst>
            </p:cNvPr>
            <p:cNvSpPr txBox="1"/>
            <p:nvPr/>
          </p:nvSpPr>
          <p:spPr>
            <a:xfrm>
              <a:off x="699739" y="2763359"/>
              <a:ext cx="978763" cy="1015663"/>
            </a:xfrm>
            <a:prstGeom prst="rect">
              <a:avLst/>
            </a:prstGeom>
            <a:noFill/>
            <a:ln>
              <a:noFill/>
            </a:ln>
          </p:spPr>
          <p:txBody>
            <a:bodyPr wrap="square" rtlCol="0">
              <a:spAutoFit/>
            </a:bodyPr>
            <a:lstStyle/>
            <a:p>
              <a:pPr algn="ctr"/>
              <a:r>
                <a:rPr lang="en-US" sz="2000" dirty="0">
                  <a:solidFill>
                    <a:srgbClr val="C00000"/>
                  </a:solidFill>
                  <a:sym typeface="Wingdings" pitchFamily="2" charset="2"/>
                </a:rPr>
                <a:t>Write</a:t>
              </a:r>
            </a:p>
            <a:p>
              <a:pPr algn="ctr"/>
              <a:r>
                <a:rPr lang="en-US" sz="2000" dirty="0">
                  <a:solidFill>
                    <a:srgbClr val="C00000"/>
                  </a:solidFill>
                  <a:sym typeface="Wingdings" pitchFamily="2" charset="2"/>
                </a:rPr>
                <a:t>key/</a:t>
              </a:r>
              <a:r>
                <a:rPr lang="en-US" sz="2000" dirty="0" err="1">
                  <a:solidFill>
                    <a:srgbClr val="C00000"/>
                  </a:solidFill>
                  <a:sym typeface="Wingdings" pitchFamily="2" charset="2"/>
                </a:rPr>
                <a:t>val</a:t>
              </a:r>
              <a:r>
                <a:rPr lang="en-US" sz="2000" dirty="0">
                  <a:solidFill>
                    <a:srgbClr val="C00000"/>
                  </a:solidFill>
                  <a:sym typeface="Wingdings" pitchFamily="2" charset="2"/>
                </a:rPr>
                <a:t> token</a:t>
              </a:r>
            </a:p>
          </p:txBody>
        </p:sp>
        <p:sp>
          <p:nvSpPr>
            <p:cNvPr id="30" name="Rectangle 29">
              <a:extLst>
                <a:ext uri="{FF2B5EF4-FFF2-40B4-BE49-F238E27FC236}">
                  <a16:creationId xmlns:a16="http://schemas.microsoft.com/office/drawing/2014/main" id="{A22CC860-000E-BF49-9567-5AAC9A93C78C}"/>
                </a:ext>
              </a:extLst>
            </p:cNvPr>
            <p:cNvSpPr/>
            <p:nvPr/>
          </p:nvSpPr>
          <p:spPr>
            <a:xfrm>
              <a:off x="1757808" y="2794250"/>
              <a:ext cx="1666327" cy="933855"/>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TextBox 31">
              <a:extLst>
                <a:ext uri="{FF2B5EF4-FFF2-40B4-BE49-F238E27FC236}">
                  <a16:creationId xmlns:a16="http://schemas.microsoft.com/office/drawing/2014/main" id="{EB387058-E2C4-E148-87AB-C4713A63C373}"/>
                </a:ext>
              </a:extLst>
            </p:cNvPr>
            <p:cNvSpPr txBox="1"/>
            <p:nvPr/>
          </p:nvSpPr>
          <p:spPr>
            <a:xfrm>
              <a:off x="401168" y="3071135"/>
              <a:ext cx="517836" cy="400110"/>
            </a:xfrm>
            <a:prstGeom prst="rect">
              <a:avLst/>
            </a:prstGeom>
            <a:noFill/>
            <a:ln>
              <a:noFill/>
            </a:ln>
          </p:spPr>
          <p:txBody>
            <a:bodyPr wrap="square" rtlCol="0">
              <a:spAutoFit/>
            </a:bodyPr>
            <a:lstStyle/>
            <a:p>
              <a:pPr algn="ctr"/>
              <a:r>
                <a:rPr lang="en-US" sz="2000" dirty="0">
                  <a:solidFill>
                    <a:srgbClr val="C00000"/>
                  </a:solidFill>
                  <a:sym typeface="Wingdings" pitchFamily="2" charset="2"/>
                </a:rPr>
                <a:t>(1)</a:t>
              </a:r>
            </a:p>
          </p:txBody>
        </p:sp>
      </p:grpSp>
      <p:grpSp>
        <p:nvGrpSpPr>
          <p:cNvPr id="50" name="Group 49">
            <a:extLst>
              <a:ext uri="{FF2B5EF4-FFF2-40B4-BE49-F238E27FC236}">
                <a16:creationId xmlns:a16="http://schemas.microsoft.com/office/drawing/2014/main" id="{3DF36EA8-5E54-974C-8F35-9092B1E95D9C}"/>
              </a:ext>
            </a:extLst>
          </p:cNvPr>
          <p:cNvGrpSpPr/>
          <p:nvPr/>
        </p:nvGrpSpPr>
        <p:grpSpPr>
          <a:xfrm>
            <a:off x="4709859" y="4554663"/>
            <a:ext cx="3863016" cy="400110"/>
            <a:chOff x="4709859" y="4890330"/>
            <a:chExt cx="3863016" cy="400110"/>
          </a:xfrm>
        </p:grpSpPr>
        <p:sp>
          <p:nvSpPr>
            <p:cNvPr id="33" name="TextBox 32">
              <a:extLst>
                <a:ext uri="{FF2B5EF4-FFF2-40B4-BE49-F238E27FC236}">
                  <a16:creationId xmlns:a16="http://schemas.microsoft.com/office/drawing/2014/main" id="{83AC9389-4104-F046-9DA7-781286F37238}"/>
                </a:ext>
              </a:extLst>
            </p:cNvPr>
            <p:cNvSpPr txBox="1"/>
            <p:nvPr/>
          </p:nvSpPr>
          <p:spPr>
            <a:xfrm>
              <a:off x="6739985" y="4890330"/>
              <a:ext cx="1832890" cy="400110"/>
            </a:xfrm>
            <a:prstGeom prst="rect">
              <a:avLst/>
            </a:prstGeom>
            <a:noFill/>
            <a:ln>
              <a:noFill/>
            </a:ln>
          </p:spPr>
          <p:txBody>
            <a:bodyPr wrap="square" rtlCol="0">
              <a:spAutoFit/>
            </a:bodyPr>
            <a:lstStyle/>
            <a:p>
              <a:r>
                <a:rPr lang="en-US" sz="2000" dirty="0">
                  <a:solidFill>
                    <a:srgbClr val="C00000"/>
                  </a:solidFill>
                  <a:sym typeface="Wingdings" pitchFamily="2" charset="2"/>
                </a:rPr>
                <a:t>(1) Check token</a:t>
              </a:r>
            </a:p>
          </p:txBody>
        </p:sp>
        <p:sp>
          <p:nvSpPr>
            <p:cNvPr id="35" name="Rectangle 34">
              <a:extLst>
                <a:ext uri="{FF2B5EF4-FFF2-40B4-BE49-F238E27FC236}">
                  <a16:creationId xmlns:a16="http://schemas.microsoft.com/office/drawing/2014/main" id="{0C725439-9849-E549-A740-2ADC61B22ADA}"/>
                </a:ext>
              </a:extLst>
            </p:cNvPr>
            <p:cNvSpPr/>
            <p:nvPr/>
          </p:nvSpPr>
          <p:spPr>
            <a:xfrm>
              <a:off x="4709859" y="4941953"/>
              <a:ext cx="2030125" cy="296864"/>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1" name="Group 50">
            <a:extLst>
              <a:ext uri="{FF2B5EF4-FFF2-40B4-BE49-F238E27FC236}">
                <a16:creationId xmlns:a16="http://schemas.microsoft.com/office/drawing/2014/main" id="{0795D352-36C6-4548-B93B-7F5326F0F52E}"/>
              </a:ext>
            </a:extLst>
          </p:cNvPr>
          <p:cNvGrpSpPr/>
          <p:nvPr/>
        </p:nvGrpSpPr>
        <p:grpSpPr>
          <a:xfrm>
            <a:off x="4695261" y="4961158"/>
            <a:ext cx="3991538" cy="587567"/>
            <a:chOff x="4695261" y="5296825"/>
            <a:chExt cx="3991538" cy="587567"/>
          </a:xfrm>
        </p:grpSpPr>
        <p:sp>
          <p:nvSpPr>
            <p:cNvPr id="34" name="TextBox 33">
              <a:extLst>
                <a:ext uri="{FF2B5EF4-FFF2-40B4-BE49-F238E27FC236}">
                  <a16:creationId xmlns:a16="http://schemas.microsoft.com/office/drawing/2014/main" id="{90CC80FA-6AD5-4A4A-A185-4E6B6CB5155B}"/>
                </a:ext>
              </a:extLst>
            </p:cNvPr>
            <p:cNvSpPr txBox="1"/>
            <p:nvPr/>
          </p:nvSpPr>
          <p:spPr>
            <a:xfrm>
              <a:off x="6739984" y="5397151"/>
              <a:ext cx="1946815" cy="400110"/>
            </a:xfrm>
            <a:prstGeom prst="rect">
              <a:avLst/>
            </a:prstGeom>
            <a:noFill/>
            <a:ln>
              <a:noFill/>
            </a:ln>
          </p:spPr>
          <p:txBody>
            <a:bodyPr wrap="square" rtlCol="0">
              <a:spAutoFit/>
            </a:bodyPr>
            <a:lstStyle/>
            <a:p>
              <a:r>
                <a:rPr lang="en-US" sz="2000" dirty="0">
                  <a:solidFill>
                    <a:srgbClr val="C00000"/>
                  </a:solidFill>
                  <a:sym typeface="Wingdings" pitchFamily="2" charset="2"/>
                </a:rPr>
                <a:t>(2) Read key/</a:t>
              </a:r>
              <a:r>
                <a:rPr lang="en-US" sz="2000" dirty="0" err="1">
                  <a:solidFill>
                    <a:srgbClr val="C00000"/>
                  </a:solidFill>
                  <a:sym typeface="Wingdings" pitchFamily="2" charset="2"/>
                </a:rPr>
                <a:t>val</a:t>
              </a:r>
              <a:endParaRPr lang="en-US" sz="2000" dirty="0">
                <a:solidFill>
                  <a:srgbClr val="C00000"/>
                </a:solidFill>
                <a:sym typeface="Wingdings" pitchFamily="2" charset="2"/>
              </a:endParaRPr>
            </a:p>
          </p:txBody>
        </p:sp>
        <p:sp>
          <p:nvSpPr>
            <p:cNvPr id="36" name="Rectangle 35">
              <a:extLst>
                <a:ext uri="{FF2B5EF4-FFF2-40B4-BE49-F238E27FC236}">
                  <a16:creationId xmlns:a16="http://schemas.microsoft.com/office/drawing/2014/main" id="{0DF7A046-89DA-2B40-AFF7-9B741AB8D532}"/>
                </a:ext>
              </a:extLst>
            </p:cNvPr>
            <p:cNvSpPr/>
            <p:nvPr/>
          </p:nvSpPr>
          <p:spPr>
            <a:xfrm>
              <a:off x="4695261" y="5296825"/>
              <a:ext cx="2044723" cy="587567"/>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2" name="Group 51">
            <a:extLst>
              <a:ext uri="{FF2B5EF4-FFF2-40B4-BE49-F238E27FC236}">
                <a16:creationId xmlns:a16="http://schemas.microsoft.com/office/drawing/2014/main" id="{6B895E47-AD6F-A34D-8485-92D2F6643725}"/>
              </a:ext>
            </a:extLst>
          </p:cNvPr>
          <p:cNvGrpSpPr/>
          <p:nvPr/>
        </p:nvGrpSpPr>
        <p:grpSpPr>
          <a:xfrm>
            <a:off x="8772632" y="2427692"/>
            <a:ext cx="3055620" cy="707886"/>
            <a:chOff x="8772632" y="2763359"/>
            <a:chExt cx="3055620" cy="707886"/>
          </a:xfrm>
        </p:grpSpPr>
        <p:sp>
          <p:nvSpPr>
            <p:cNvPr id="37" name="Rectangle 36">
              <a:extLst>
                <a:ext uri="{FF2B5EF4-FFF2-40B4-BE49-F238E27FC236}">
                  <a16:creationId xmlns:a16="http://schemas.microsoft.com/office/drawing/2014/main" id="{9A1472C4-FB22-2D41-8FB8-2CB2AB247C2E}"/>
                </a:ext>
              </a:extLst>
            </p:cNvPr>
            <p:cNvSpPr/>
            <p:nvPr/>
          </p:nvSpPr>
          <p:spPr>
            <a:xfrm>
              <a:off x="8772632" y="2794249"/>
              <a:ext cx="1666327" cy="634751"/>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6A79B72A-5335-0148-811D-97CAF02EBBDE}"/>
                </a:ext>
              </a:extLst>
            </p:cNvPr>
            <p:cNvSpPr txBox="1"/>
            <p:nvPr/>
          </p:nvSpPr>
          <p:spPr>
            <a:xfrm>
              <a:off x="10849489" y="2763359"/>
              <a:ext cx="978763" cy="707886"/>
            </a:xfrm>
            <a:prstGeom prst="rect">
              <a:avLst/>
            </a:prstGeom>
            <a:noFill/>
            <a:ln>
              <a:noFill/>
            </a:ln>
          </p:spPr>
          <p:txBody>
            <a:bodyPr wrap="square" rtlCol="0">
              <a:spAutoFit/>
            </a:bodyPr>
            <a:lstStyle/>
            <a:p>
              <a:pPr algn="ctr"/>
              <a:r>
                <a:rPr lang="en-US" sz="2000" dirty="0">
                  <a:solidFill>
                    <a:srgbClr val="C00000"/>
                  </a:solidFill>
                  <a:sym typeface="Wingdings" pitchFamily="2" charset="2"/>
                </a:rPr>
                <a:t>Write</a:t>
              </a:r>
            </a:p>
            <a:p>
              <a:pPr algn="ctr"/>
              <a:r>
                <a:rPr lang="en-US" sz="2000" dirty="0">
                  <a:solidFill>
                    <a:srgbClr val="C00000"/>
                  </a:solidFill>
                  <a:sym typeface="Wingdings" pitchFamily="2" charset="2"/>
                </a:rPr>
                <a:t>key/</a:t>
              </a:r>
              <a:r>
                <a:rPr lang="en-US" sz="2000" dirty="0" err="1">
                  <a:solidFill>
                    <a:srgbClr val="C00000"/>
                  </a:solidFill>
                  <a:sym typeface="Wingdings" pitchFamily="2" charset="2"/>
                </a:rPr>
                <a:t>val</a:t>
              </a:r>
              <a:endParaRPr lang="en-US" sz="2000" dirty="0">
                <a:solidFill>
                  <a:srgbClr val="C00000"/>
                </a:solidFill>
                <a:sym typeface="Wingdings" pitchFamily="2" charset="2"/>
              </a:endParaRPr>
            </a:p>
          </p:txBody>
        </p:sp>
        <p:sp>
          <p:nvSpPr>
            <p:cNvPr id="42" name="TextBox 41">
              <a:extLst>
                <a:ext uri="{FF2B5EF4-FFF2-40B4-BE49-F238E27FC236}">
                  <a16:creationId xmlns:a16="http://schemas.microsoft.com/office/drawing/2014/main" id="{8998340C-26A8-8F44-9F18-ABB7ACCA7FB3}"/>
                </a:ext>
              </a:extLst>
            </p:cNvPr>
            <p:cNvSpPr txBox="1"/>
            <p:nvPr/>
          </p:nvSpPr>
          <p:spPr>
            <a:xfrm>
              <a:off x="10541559" y="2907226"/>
              <a:ext cx="517836" cy="400110"/>
            </a:xfrm>
            <a:prstGeom prst="rect">
              <a:avLst/>
            </a:prstGeom>
            <a:noFill/>
            <a:ln>
              <a:noFill/>
            </a:ln>
          </p:spPr>
          <p:txBody>
            <a:bodyPr wrap="square" rtlCol="0">
              <a:spAutoFit/>
            </a:bodyPr>
            <a:lstStyle/>
            <a:p>
              <a:pPr algn="ctr"/>
              <a:r>
                <a:rPr lang="en-US" sz="2000" dirty="0">
                  <a:solidFill>
                    <a:srgbClr val="C00000"/>
                  </a:solidFill>
                  <a:sym typeface="Wingdings" pitchFamily="2" charset="2"/>
                </a:rPr>
                <a:t>(1)</a:t>
              </a:r>
            </a:p>
          </p:txBody>
        </p:sp>
      </p:grpSp>
      <p:grpSp>
        <p:nvGrpSpPr>
          <p:cNvPr id="53" name="Group 52">
            <a:extLst>
              <a:ext uri="{FF2B5EF4-FFF2-40B4-BE49-F238E27FC236}">
                <a16:creationId xmlns:a16="http://schemas.microsoft.com/office/drawing/2014/main" id="{4C03B8EF-80C8-D041-8D2E-6EAA791906ED}"/>
              </a:ext>
            </a:extLst>
          </p:cNvPr>
          <p:cNvGrpSpPr/>
          <p:nvPr/>
        </p:nvGrpSpPr>
        <p:grpSpPr>
          <a:xfrm>
            <a:off x="8767864" y="3374208"/>
            <a:ext cx="3060388" cy="965447"/>
            <a:chOff x="8767864" y="3709875"/>
            <a:chExt cx="3060388" cy="965447"/>
          </a:xfrm>
        </p:grpSpPr>
        <p:sp>
          <p:nvSpPr>
            <p:cNvPr id="38" name="Rectangle 37">
              <a:extLst>
                <a:ext uri="{FF2B5EF4-FFF2-40B4-BE49-F238E27FC236}">
                  <a16:creationId xmlns:a16="http://schemas.microsoft.com/office/drawing/2014/main" id="{E0B60127-5112-F043-990F-12E1025751E9}"/>
                </a:ext>
              </a:extLst>
            </p:cNvPr>
            <p:cNvSpPr/>
            <p:nvPr/>
          </p:nvSpPr>
          <p:spPr>
            <a:xfrm>
              <a:off x="8767864" y="3709875"/>
              <a:ext cx="1666327" cy="965447"/>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4C3AE673-FDAD-1C4E-932F-C28C2561A679}"/>
                </a:ext>
              </a:extLst>
            </p:cNvPr>
            <p:cNvSpPr txBox="1"/>
            <p:nvPr/>
          </p:nvSpPr>
          <p:spPr>
            <a:xfrm>
              <a:off x="10849489" y="3816319"/>
              <a:ext cx="978763" cy="707886"/>
            </a:xfrm>
            <a:prstGeom prst="rect">
              <a:avLst/>
            </a:prstGeom>
            <a:noFill/>
            <a:ln>
              <a:noFill/>
            </a:ln>
          </p:spPr>
          <p:txBody>
            <a:bodyPr wrap="square" rtlCol="0">
              <a:spAutoFit/>
            </a:bodyPr>
            <a:lstStyle/>
            <a:p>
              <a:pPr algn="ctr"/>
              <a:r>
                <a:rPr lang="en-US" sz="2000" dirty="0">
                  <a:solidFill>
                    <a:srgbClr val="C00000"/>
                  </a:solidFill>
                  <a:sym typeface="Wingdings" pitchFamily="2" charset="2"/>
                </a:rPr>
                <a:t>Persist </a:t>
              </a:r>
            </a:p>
            <a:p>
              <a:pPr algn="ctr"/>
              <a:r>
                <a:rPr lang="en-US" sz="2000" dirty="0">
                  <a:solidFill>
                    <a:srgbClr val="C00000"/>
                  </a:solidFill>
                  <a:sym typeface="Wingdings" pitchFamily="2" charset="2"/>
                </a:rPr>
                <a:t>key/</a:t>
              </a:r>
              <a:r>
                <a:rPr lang="en-US" sz="2000" dirty="0" err="1">
                  <a:solidFill>
                    <a:srgbClr val="C00000"/>
                  </a:solidFill>
                  <a:sym typeface="Wingdings" pitchFamily="2" charset="2"/>
                </a:rPr>
                <a:t>val</a:t>
              </a:r>
              <a:endParaRPr lang="en-US" sz="2000" dirty="0">
                <a:solidFill>
                  <a:srgbClr val="C00000"/>
                </a:solidFill>
                <a:sym typeface="Wingdings" pitchFamily="2" charset="2"/>
              </a:endParaRPr>
            </a:p>
          </p:txBody>
        </p:sp>
        <p:sp>
          <p:nvSpPr>
            <p:cNvPr id="44" name="TextBox 43">
              <a:extLst>
                <a:ext uri="{FF2B5EF4-FFF2-40B4-BE49-F238E27FC236}">
                  <a16:creationId xmlns:a16="http://schemas.microsoft.com/office/drawing/2014/main" id="{750E5238-B0B6-F74B-A9A8-A8114F7DEEAF}"/>
                </a:ext>
              </a:extLst>
            </p:cNvPr>
            <p:cNvSpPr txBox="1"/>
            <p:nvPr/>
          </p:nvSpPr>
          <p:spPr>
            <a:xfrm>
              <a:off x="10541559" y="3970207"/>
              <a:ext cx="517836" cy="400110"/>
            </a:xfrm>
            <a:prstGeom prst="rect">
              <a:avLst/>
            </a:prstGeom>
            <a:noFill/>
            <a:ln>
              <a:noFill/>
            </a:ln>
          </p:spPr>
          <p:txBody>
            <a:bodyPr wrap="square" rtlCol="0">
              <a:spAutoFit/>
            </a:bodyPr>
            <a:lstStyle/>
            <a:p>
              <a:pPr algn="ctr"/>
              <a:r>
                <a:rPr lang="en-US" sz="2000" dirty="0">
                  <a:solidFill>
                    <a:srgbClr val="C00000"/>
                  </a:solidFill>
                  <a:sym typeface="Wingdings" pitchFamily="2" charset="2"/>
                </a:rPr>
                <a:t>(2)</a:t>
              </a:r>
            </a:p>
          </p:txBody>
        </p:sp>
      </p:grpSp>
      <p:grpSp>
        <p:nvGrpSpPr>
          <p:cNvPr id="55" name="Group 54">
            <a:extLst>
              <a:ext uri="{FF2B5EF4-FFF2-40B4-BE49-F238E27FC236}">
                <a16:creationId xmlns:a16="http://schemas.microsoft.com/office/drawing/2014/main" id="{3BC5856F-191B-5545-9102-AA1573E6CBD9}"/>
              </a:ext>
            </a:extLst>
          </p:cNvPr>
          <p:cNvGrpSpPr/>
          <p:nvPr/>
        </p:nvGrpSpPr>
        <p:grpSpPr>
          <a:xfrm>
            <a:off x="8797380" y="5169658"/>
            <a:ext cx="3030872" cy="707886"/>
            <a:chOff x="8797380" y="5505325"/>
            <a:chExt cx="3030872" cy="707886"/>
          </a:xfrm>
        </p:grpSpPr>
        <p:sp>
          <p:nvSpPr>
            <p:cNvPr id="40" name="Rectangle 39">
              <a:extLst>
                <a:ext uri="{FF2B5EF4-FFF2-40B4-BE49-F238E27FC236}">
                  <a16:creationId xmlns:a16="http://schemas.microsoft.com/office/drawing/2014/main" id="{E265DE9F-05AD-4C41-B88F-0381E447C253}"/>
                </a:ext>
              </a:extLst>
            </p:cNvPr>
            <p:cNvSpPr/>
            <p:nvPr/>
          </p:nvSpPr>
          <p:spPr>
            <a:xfrm>
              <a:off x="8797380" y="5542289"/>
              <a:ext cx="1666327" cy="625474"/>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a:extLst>
                <a:ext uri="{FF2B5EF4-FFF2-40B4-BE49-F238E27FC236}">
                  <a16:creationId xmlns:a16="http://schemas.microsoft.com/office/drawing/2014/main" id="{D4A7B4A1-4843-CB43-8D57-8CE30AD9D172}"/>
                </a:ext>
              </a:extLst>
            </p:cNvPr>
            <p:cNvSpPr txBox="1"/>
            <p:nvPr/>
          </p:nvSpPr>
          <p:spPr>
            <a:xfrm>
              <a:off x="10849489" y="5505325"/>
              <a:ext cx="978763" cy="707886"/>
            </a:xfrm>
            <a:prstGeom prst="rect">
              <a:avLst/>
            </a:prstGeom>
            <a:noFill/>
            <a:ln>
              <a:noFill/>
            </a:ln>
          </p:spPr>
          <p:txBody>
            <a:bodyPr wrap="square" rtlCol="0">
              <a:spAutoFit/>
            </a:bodyPr>
            <a:lstStyle/>
            <a:p>
              <a:pPr algn="ctr"/>
              <a:r>
                <a:rPr lang="en-US" sz="2000" dirty="0">
                  <a:solidFill>
                    <a:srgbClr val="C00000"/>
                  </a:solidFill>
                  <a:sym typeface="Wingdings" pitchFamily="2" charset="2"/>
                </a:rPr>
                <a:t>Persist </a:t>
              </a:r>
            </a:p>
            <a:p>
              <a:pPr algn="ctr"/>
              <a:r>
                <a:rPr lang="en-US" sz="2000" dirty="0">
                  <a:solidFill>
                    <a:srgbClr val="C00000"/>
                  </a:solidFill>
                  <a:sym typeface="Wingdings" pitchFamily="2" charset="2"/>
                </a:rPr>
                <a:t>token</a:t>
              </a:r>
            </a:p>
          </p:txBody>
        </p:sp>
        <p:sp>
          <p:nvSpPr>
            <p:cNvPr id="46" name="TextBox 45">
              <a:extLst>
                <a:ext uri="{FF2B5EF4-FFF2-40B4-BE49-F238E27FC236}">
                  <a16:creationId xmlns:a16="http://schemas.microsoft.com/office/drawing/2014/main" id="{B2746751-D038-404F-BE1F-0DF933CF4DD4}"/>
                </a:ext>
              </a:extLst>
            </p:cNvPr>
            <p:cNvSpPr txBox="1"/>
            <p:nvPr/>
          </p:nvSpPr>
          <p:spPr>
            <a:xfrm>
              <a:off x="10541559" y="5659213"/>
              <a:ext cx="517836" cy="400110"/>
            </a:xfrm>
            <a:prstGeom prst="rect">
              <a:avLst/>
            </a:prstGeom>
            <a:noFill/>
            <a:ln>
              <a:noFill/>
            </a:ln>
          </p:spPr>
          <p:txBody>
            <a:bodyPr wrap="square" rtlCol="0">
              <a:spAutoFit/>
            </a:bodyPr>
            <a:lstStyle/>
            <a:p>
              <a:pPr algn="ctr"/>
              <a:r>
                <a:rPr lang="en-US" sz="2000" dirty="0">
                  <a:solidFill>
                    <a:srgbClr val="C00000"/>
                  </a:solidFill>
                  <a:sym typeface="Wingdings" pitchFamily="2" charset="2"/>
                </a:rPr>
                <a:t>(4)</a:t>
              </a:r>
            </a:p>
          </p:txBody>
        </p:sp>
      </p:grpSp>
      <p:grpSp>
        <p:nvGrpSpPr>
          <p:cNvPr id="54" name="Group 53">
            <a:extLst>
              <a:ext uri="{FF2B5EF4-FFF2-40B4-BE49-F238E27FC236}">
                <a16:creationId xmlns:a16="http://schemas.microsoft.com/office/drawing/2014/main" id="{49CA8A3E-A222-1C4B-848C-17D5BA14B342}"/>
              </a:ext>
            </a:extLst>
          </p:cNvPr>
          <p:cNvGrpSpPr/>
          <p:nvPr/>
        </p:nvGrpSpPr>
        <p:grpSpPr>
          <a:xfrm>
            <a:off x="8797381" y="4417242"/>
            <a:ext cx="3030871" cy="707886"/>
            <a:chOff x="8797381" y="4752909"/>
            <a:chExt cx="3030871" cy="707886"/>
          </a:xfrm>
        </p:grpSpPr>
        <p:sp>
          <p:nvSpPr>
            <p:cNvPr id="39" name="Rectangle 38">
              <a:extLst>
                <a:ext uri="{FF2B5EF4-FFF2-40B4-BE49-F238E27FC236}">
                  <a16:creationId xmlns:a16="http://schemas.microsoft.com/office/drawing/2014/main" id="{E1D76984-1A2E-C649-AD46-89AFC412492B}"/>
                </a:ext>
              </a:extLst>
            </p:cNvPr>
            <p:cNvSpPr/>
            <p:nvPr/>
          </p:nvSpPr>
          <p:spPr>
            <a:xfrm>
              <a:off x="8797381" y="4921441"/>
              <a:ext cx="1666327" cy="368999"/>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a:extLst>
                <a:ext uri="{FF2B5EF4-FFF2-40B4-BE49-F238E27FC236}">
                  <a16:creationId xmlns:a16="http://schemas.microsoft.com/office/drawing/2014/main" id="{D9EB55A6-B69E-3445-983B-FFACF8E87572}"/>
                </a:ext>
              </a:extLst>
            </p:cNvPr>
            <p:cNvSpPr txBox="1"/>
            <p:nvPr/>
          </p:nvSpPr>
          <p:spPr>
            <a:xfrm>
              <a:off x="10849489" y="4752909"/>
              <a:ext cx="978763" cy="707886"/>
            </a:xfrm>
            <a:prstGeom prst="rect">
              <a:avLst/>
            </a:prstGeom>
            <a:noFill/>
            <a:ln>
              <a:noFill/>
            </a:ln>
          </p:spPr>
          <p:txBody>
            <a:bodyPr wrap="square" rtlCol="0">
              <a:spAutoFit/>
            </a:bodyPr>
            <a:lstStyle/>
            <a:p>
              <a:pPr algn="ctr"/>
              <a:r>
                <a:rPr lang="en-US" sz="2000" dirty="0">
                  <a:solidFill>
                    <a:srgbClr val="C00000"/>
                  </a:solidFill>
                  <a:sym typeface="Wingdings" pitchFamily="2" charset="2"/>
                </a:rPr>
                <a:t>Write </a:t>
              </a:r>
            </a:p>
            <a:p>
              <a:pPr algn="ctr"/>
              <a:r>
                <a:rPr lang="en-US" sz="2000" dirty="0">
                  <a:solidFill>
                    <a:srgbClr val="C00000"/>
                  </a:solidFill>
                  <a:sym typeface="Wingdings" pitchFamily="2" charset="2"/>
                </a:rPr>
                <a:t>token</a:t>
              </a:r>
            </a:p>
          </p:txBody>
        </p:sp>
        <p:sp>
          <p:nvSpPr>
            <p:cNvPr id="49" name="TextBox 48">
              <a:extLst>
                <a:ext uri="{FF2B5EF4-FFF2-40B4-BE49-F238E27FC236}">
                  <a16:creationId xmlns:a16="http://schemas.microsoft.com/office/drawing/2014/main" id="{33B55367-CCF0-754B-B609-58761944B16B}"/>
                </a:ext>
              </a:extLst>
            </p:cNvPr>
            <p:cNvSpPr txBox="1"/>
            <p:nvPr/>
          </p:nvSpPr>
          <p:spPr>
            <a:xfrm>
              <a:off x="10541559" y="4906797"/>
              <a:ext cx="517836" cy="400110"/>
            </a:xfrm>
            <a:prstGeom prst="rect">
              <a:avLst/>
            </a:prstGeom>
            <a:noFill/>
            <a:ln>
              <a:noFill/>
            </a:ln>
          </p:spPr>
          <p:txBody>
            <a:bodyPr wrap="square" rtlCol="0">
              <a:spAutoFit/>
            </a:bodyPr>
            <a:lstStyle/>
            <a:p>
              <a:pPr algn="ctr"/>
              <a:r>
                <a:rPr lang="en-US" sz="2000" dirty="0">
                  <a:solidFill>
                    <a:srgbClr val="C00000"/>
                  </a:solidFill>
                  <a:sym typeface="Wingdings" pitchFamily="2" charset="2"/>
                </a:rPr>
                <a:t>(3)</a:t>
              </a:r>
            </a:p>
          </p:txBody>
        </p:sp>
      </p:grpSp>
      <p:sp>
        <p:nvSpPr>
          <p:cNvPr id="27" name="Right Arrow 26">
            <a:extLst>
              <a:ext uri="{FF2B5EF4-FFF2-40B4-BE49-F238E27FC236}">
                <a16:creationId xmlns:a16="http://schemas.microsoft.com/office/drawing/2014/main" id="{A52A69B5-4696-EA44-9C77-7157211939C9}"/>
              </a:ext>
            </a:extLst>
          </p:cNvPr>
          <p:cNvSpPr/>
          <p:nvPr/>
        </p:nvSpPr>
        <p:spPr>
          <a:xfrm>
            <a:off x="1389947" y="3126120"/>
            <a:ext cx="367862" cy="21889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extBox 55">
            <a:extLst>
              <a:ext uri="{FF2B5EF4-FFF2-40B4-BE49-F238E27FC236}">
                <a16:creationId xmlns:a16="http://schemas.microsoft.com/office/drawing/2014/main" id="{C3A123D6-E032-9749-B437-AFF662DC7DC0}"/>
              </a:ext>
            </a:extLst>
          </p:cNvPr>
          <p:cNvSpPr txBox="1"/>
          <p:nvPr/>
        </p:nvSpPr>
        <p:spPr>
          <a:xfrm>
            <a:off x="552460" y="6025789"/>
            <a:ext cx="11199657" cy="461665"/>
          </a:xfrm>
          <a:prstGeom prst="rect">
            <a:avLst/>
          </a:prstGeom>
          <a:noFill/>
        </p:spPr>
        <p:txBody>
          <a:bodyPr wrap="square" rtlCol="0">
            <a:spAutoFit/>
          </a:bodyPr>
          <a:lstStyle/>
          <a:p>
            <a:pPr algn="ctr"/>
            <a:r>
              <a:rPr lang="en-US" sz="2400" i="1" u="sng" dirty="0">
                <a:solidFill>
                  <a:srgbClr val="C00000"/>
                </a:solidFill>
                <a:sym typeface="Wingdings" pitchFamily="2" charset="2"/>
              </a:rPr>
              <a:t>Application-specific</a:t>
            </a:r>
            <a:r>
              <a:rPr lang="en-US" sz="2400" i="1" dirty="0">
                <a:sym typeface="Wingdings" pitchFamily="2" charset="2"/>
              </a:rPr>
              <a:t> knowledge is required to detect this bug!</a:t>
            </a:r>
          </a:p>
        </p:txBody>
      </p:sp>
    </p:spTree>
    <p:extLst>
      <p:ext uri="{BB962C8B-B14F-4D97-AF65-F5344CB8AC3E}">
        <p14:creationId xmlns:p14="http://schemas.microsoft.com/office/powerpoint/2010/main" val="1869026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xit" presetSubtype="0" fill="hold" grpId="1" nodeType="clickEffect">
                                  <p:stCondLst>
                                    <p:cond delay="0"/>
                                  </p:stCondLst>
                                  <p:childTnLst>
                                    <p:set>
                                      <p:cBhvr>
                                        <p:cTn id="50" dur="1" fill="hold">
                                          <p:stCondLst>
                                            <p:cond delay="0"/>
                                          </p:stCondLst>
                                        </p:cTn>
                                        <p:tgtEl>
                                          <p:spTgt spid="18"/>
                                        </p:tgtEl>
                                        <p:attrNameLst>
                                          <p:attrName>style.visibility</p:attrName>
                                        </p:attrNameLst>
                                      </p:cBhvr>
                                      <p:to>
                                        <p:strVal val="hidden"/>
                                      </p:to>
                                    </p:set>
                                  </p:childTnLst>
                                </p:cTn>
                              </p:par>
                              <p:par>
                                <p:cTn id="51" presetID="1" presetClass="entr" presetSubtype="0" fill="hold" grpId="0" nodeType="withEffect">
                                  <p:stCondLst>
                                    <p:cond delay="0"/>
                                  </p:stCondLst>
                                  <p:childTnLst>
                                    <p:set>
                                      <p:cBhvr>
                                        <p:cTn id="52" dur="1" fill="hold">
                                          <p:stCondLst>
                                            <p:cond delay="0"/>
                                          </p:stCondLst>
                                        </p:cTn>
                                        <p:tgtEl>
                                          <p:spTgt spid="19"/>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26"/>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xit" presetSubtype="0" fill="hold" grpId="1" nodeType="clickEffect">
                                  <p:stCondLst>
                                    <p:cond delay="0"/>
                                  </p:stCondLst>
                                  <p:childTnLst>
                                    <p:set>
                                      <p:cBhvr>
                                        <p:cTn id="60" dur="1" fill="hold">
                                          <p:stCondLst>
                                            <p:cond delay="0"/>
                                          </p:stCondLst>
                                        </p:cTn>
                                        <p:tgtEl>
                                          <p:spTgt spid="12"/>
                                        </p:tgtEl>
                                        <p:attrNameLst>
                                          <p:attrName>style.visibility</p:attrName>
                                        </p:attrNameLst>
                                      </p:cBhvr>
                                      <p:to>
                                        <p:strVal val="hidden"/>
                                      </p:to>
                                    </p:set>
                                  </p:childTnLst>
                                </p:cTn>
                              </p:par>
                              <p:par>
                                <p:cTn id="61" presetID="1" presetClass="exit" presetSubtype="0" fill="hold" grpId="1" nodeType="withEffect">
                                  <p:stCondLst>
                                    <p:cond delay="0"/>
                                  </p:stCondLst>
                                  <p:childTnLst>
                                    <p:set>
                                      <p:cBhvr>
                                        <p:cTn id="62" dur="1" fill="hold">
                                          <p:stCondLst>
                                            <p:cond delay="0"/>
                                          </p:stCondLst>
                                        </p:cTn>
                                        <p:tgtEl>
                                          <p:spTgt spid="17"/>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8"/>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50"/>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51"/>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28"/>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52"/>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53"/>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54"/>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nodeType="clickEffect">
                                  <p:stCondLst>
                                    <p:cond delay="0"/>
                                  </p:stCondLst>
                                  <p:childTnLst>
                                    <p:set>
                                      <p:cBhvr>
                                        <p:cTn id="94" dur="1" fill="hold">
                                          <p:stCondLst>
                                            <p:cond delay="0"/>
                                          </p:stCondLst>
                                        </p:cTn>
                                        <p:tgtEl>
                                          <p:spTgt spid="55"/>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nodeType="clickEffect">
                                  <p:stCondLst>
                                    <p:cond delay="0"/>
                                  </p:stCondLst>
                                  <p:childTnLst>
                                    <p:set>
                                      <p:cBhvr>
                                        <p:cTn id="98" dur="1" fill="hold">
                                          <p:stCondLst>
                                            <p:cond delay="0"/>
                                          </p:stCondLst>
                                        </p:cTn>
                                        <p:tgtEl>
                                          <p:spTgt spid="5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p:bldP spid="11" grpId="0" animBg="1"/>
      <p:bldP spid="12" grpId="0" animBg="1"/>
      <p:bldP spid="12" grpId="1" animBg="1"/>
      <p:bldP spid="13" grpId="0"/>
      <p:bldP spid="14" grpId="0"/>
      <p:bldP spid="15" grpId="0" animBg="1"/>
      <p:bldP spid="17" grpId="0" animBg="1"/>
      <p:bldP spid="17" grpId="1" animBg="1"/>
      <p:bldP spid="18" grpId="0" animBg="1"/>
      <p:bldP spid="18" grpId="1" animBg="1"/>
      <p:bldP spid="19" grpId="0" animBg="1"/>
      <p:bldP spid="28" grpId="0" animBg="1"/>
      <p:bldP spid="27"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A04D9009-F04A-FC49-AF90-573F72416DAB}"/>
              </a:ext>
            </a:extLst>
          </p:cNvPr>
          <p:cNvCxnSpPr>
            <a:cxnSpLocks/>
          </p:cNvCxnSpPr>
          <p:nvPr/>
        </p:nvCxnSpPr>
        <p:spPr>
          <a:xfrm>
            <a:off x="459582" y="859962"/>
            <a:ext cx="10511783" cy="0"/>
          </a:xfrm>
          <a:prstGeom prst="line">
            <a:avLst/>
          </a:prstGeom>
          <a:ln w="76200">
            <a:solidFill>
              <a:srgbClr val="C00000"/>
            </a:solidFill>
          </a:ln>
        </p:spPr>
        <p:style>
          <a:lnRef idx="3">
            <a:schemeClr val="accent2"/>
          </a:lnRef>
          <a:fillRef idx="0">
            <a:schemeClr val="accent2"/>
          </a:fillRef>
          <a:effectRef idx="2">
            <a:schemeClr val="accent2"/>
          </a:effectRef>
          <a:fontRef idx="minor">
            <a:schemeClr val="tx1"/>
          </a:fontRef>
        </p:style>
      </p:cxnSp>
      <p:sp>
        <p:nvSpPr>
          <p:cNvPr id="4" name="Title 1">
            <a:extLst>
              <a:ext uri="{FF2B5EF4-FFF2-40B4-BE49-F238E27FC236}">
                <a16:creationId xmlns:a16="http://schemas.microsoft.com/office/drawing/2014/main" id="{68EC50AD-D157-AE44-B761-0F922CC81389}"/>
              </a:ext>
            </a:extLst>
          </p:cNvPr>
          <p:cNvSpPr txBox="1">
            <a:spLocks/>
          </p:cNvSpPr>
          <p:nvPr/>
        </p:nvSpPr>
        <p:spPr>
          <a:xfrm>
            <a:off x="409575" y="362605"/>
            <a:ext cx="10515600" cy="510541"/>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dirty="0">
                <a:latin typeface="Calibri" panose="020F0502020204030204" pitchFamily="34" charset="0"/>
                <a:cs typeface="Calibri" panose="020F0502020204030204" pitchFamily="34" charset="0"/>
              </a:rPr>
              <a:t>Key Idea 1: Likely-Correctness Conditions</a:t>
            </a:r>
          </a:p>
        </p:txBody>
      </p:sp>
      <p:sp>
        <p:nvSpPr>
          <p:cNvPr id="7" name="Slide Number Placeholder 6">
            <a:extLst>
              <a:ext uri="{FF2B5EF4-FFF2-40B4-BE49-F238E27FC236}">
                <a16:creationId xmlns:a16="http://schemas.microsoft.com/office/drawing/2014/main" id="{A391A444-83E0-0543-B4C3-E7D5BE0228D6}"/>
              </a:ext>
            </a:extLst>
          </p:cNvPr>
          <p:cNvSpPr>
            <a:spLocks noGrp="1"/>
          </p:cNvSpPr>
          <p:nvPr>
            <p:ph type="sldNum" sz="quarter" idx="12"/>
          </p:nvPr>
        </p:nvSpPr>
        <p:spPr/>
        <p:txBody>
          <a:bodyPr/>
          <a:lstStyle/>
          <a:p>
            <a:fld id="{9A31AEB5-0D90-3340-AFD9-9850B4457261}" type="slidenum">
              <a:rPr lang="en-US" smtClean="0"/>
              <a:t>6</a:t>
            </a:fld>
            <a:endParaRPr lang="en-US"/>
          </a:p>
        </p:txBody>
      </p:sp>
      <p:sp>
        <p:nvSpPr>
          <p:cNvPr id="8" name="TextBox 7">
            <a:extLst>
              <a:ext uri="{FF2B5EF4-FFF2-40B4-BE49-F238E27FC236}">
                <a16:creationId xmlns:a16="http://schemas.microsoft.com/office/drawing/2014/main" id="{62BDC0D1-446F-A043-9C52-48E124B6E1FF}"/>
              </a:ext>
            </a:extLst>
          </p:cNvPr>
          <p:cNvSpPr txBox="1"/>
          <p:nvPr/>
        </p:nvSpPr>
        <p:spPr>
          <a:xfrm>
            <a:off x="10844" y="2537037"/>
            <a:ext cx="5894300" cy="461665"/>
          </a:xfrm>
          <a:prstGeom prst="rect">
            <a:avLst/>
          </a:prstGeom>
          <a:noFill/>
        </p:spPr>
        <p:txBody>
          <a:bodyPr wrap="square" rtlCol="0">
            <a:spAutoFit/>
          </a:bodyPr>
          <a:lstStyle/>
          <a:p>
            <a:r>
              <a:rPr lang="en-US" sz="2400" dirty="0">
                <a:sym typeface="Wingdings" pitchFamily="2" charset="2"/>
              </a:rPr>
              <a:t>Infer likely-correctness conditions from code</a:t>
            </a:r>
          </a:p>
        </p:txBody>
      </p:sp>
      <p:sp>
        <p:nvSpPr>
          <p:cNvPr id="9" name="TextBox 8">
            <a:extLst>
              <a:ext uri="{FF2B5EF4-FFF2-40B4-BE49-F238E27FC236}">
                <a16:creationId xmlns:a16="http://schemas.microsoft.com/office/drawing/2014/main" id="{D753C0F1-9F4B-6D40-91B7-07AD448ADC4D}"/>
              </a:ext>
            </a:extLst>
          </p:cNvPr>
          <p:cNvSpPr txBox="1"/>
          <p:nvPr/>
        </p:nvSpPr>
        <p:spPr>
          <a:xfrm>
            <a:off x="409574" y="930877"/>
            <a:ext cx="11523925" cy="1569660"/>
          </a:xfrm>
          <a:prstGeom prst="rect">
            <a:avLst/>
          </a:prstGeom>
          <a:noFill/>
        </p:spPr>
        <p:txBody>
          <a:bodyPr wrap="square" rtlCol="0">
            <a:spAutoFit/>
          </a:bodyPr>
          <a:lstStyle/>
          <a:p>
            <a:pPr marL="342900" indent="-342900">
              <a:buFont typeface="Arial" panose="020B0604020202020204" pitchFamily="34" charset="0"/>
              <a:buChar char="•"/>
            </a:pPr>
            <a:r>
              <a:rPr lang="en-US" sz="2400" dirty="0">
                <a:sym typeface="Wingdings" pitchFamily="2" charset="2"/>
              </a:rPr>
              <a:t>Prior Solutions: </a:t>
            </a:r>
          </a:p>
          <a:p>
            <a:pPr marL="800100" lvl="1" indent="-342900">
              <a:buFont typeface="Arial" panose="020B0604020202020204" pitchFamily="34" charset="0"/>
              <a:buChar char="•"/>
            </a:pPr>
            <a:r>
              <a:rPr lang="en-US" sz="2400" dirty="0">
                <a:sym typeface="Wingdings" pitchFamily="2" charset="2"/>
              </a:rPr>
              <a:t>Testing all possible NVM states is too expensive (</a:t>
            </a:r>
            <a:r>
              <a:rPr lang="en-US" sz="2400" dirty="0">
                <a:solidFill>
                  <a:srgbClr val="C00000"/>
                </a:solidFill>
                <a:sym typeface="Wingdings" pitchFamily="2" charset="2"/>
              </a:rPr>
              <a:t>not scalable</a:t>
            </a:r>
            <a:r>
              <a:rPr lang="en-US" sz="2400" dirty="0">
                <a:sym typeface="Wingdings" pitchFamily="2" charset="2"/>
              </a:rPr>
              <a:t>)</a:t>
            </a:r>
          </a:p>
          <a:p>
            <a:pPr marL="800100" lvl="1" indent="-342900">
              <a:buFont typeface="Arial" panose="020B0604020202020204" pitchFamily="34" charset="0"/>
              <a:buChar char="•"/>
            </a:pPr>
            <a:r>
              <a:rPr lang="en-US" sz="2400" dirty="0">
                <a:sym typeface="Wingdings" pitchFamily="2" charset="2"/>
              </a:rPr>
              <a:t>User provided oracles (</a:t>
            </a:r>
            <a:r>
              <a:rPr lang="en-US" sz="2400" dirty="0">
                <a:solidFill>
                  <a:srgbClr val="C00000"/>
                </a:solidFill>
                <a:sym typeface="Wingdings" pitchFamily="2" charset="2"/>
              </a:rPr>
              <a:t>manual efforts, especially for application-specific oracles</a:t>
            </a:r>
            <a:r>
              <a:rPr lang="en-US" sz="2400" dirty="0">
                <a:sym typeface="Wingdings" pitchFamily="2" charset="2"/>
              </a:rPr>
              <a:t>)</a:t>
            </a:r>
          </a:p>
          <a:p>
            <a:pPr marL="342900" indent="-342900">
              <a:buFont typeface="Arial" panose="020B0604020202020204" pitchFamily="34" charset="0"/>
              <a:buChar char="•"/>
            </a:pPr>
            <a:r>
              <a:rPr lang="en-US" sz="2400" dirty="0">
                <a:sym typeface="Wingdings" pitchFamily="2" charset="2"/>
              </a:rPr>
              <a:t>Challenge: How can we prune the test space</a:t>
            </a:r>
            <a:r>
              <a:rPr lang="en-US" sz="2400" dirty="0"/>
              <a:t> without user-provided oracles</a:t>
            </a:r>
            <a:r>
              <a:rPr lang="en-US" sz="2400" dirty="0">
                <a:sym typeface="Wingdings" pitchFamily="2" charset="2"/>
              </a:rPr>
              <a:t>?</a:t>
            </a:r>
          </a:p>
        </p:txBody>
      </p:sp>
      <p:sp>
        <p:nvSpPr>
          <p:cNvPr id="10" name="Rectangle 9">
            <a:extLst>
              <a:ext uri="{FF2B5EF4-FFF2-40B4-BE49-F238E27FC236}">
                <a16:creationId xmlns:a16="http://schemas.microsoft.com/office/drawing/2014/main" id="{B5D697F1-4C04-BE47-9023-73B4EABC4634}"/>
              </a:ext>
            </a:extLst>
          </p:cNvPr>
          <p:cNvSpPr/>
          <p:nvPr/>
        </p:nvSpPr>
        <p:spPr>
          <a:xfrm>
            <a:off x="850210" y="2989930"/>
            <a:ext cx="3248364" cy="2022444"/>
          </a:xfrm>
          <a:prstGeom prst="rect">
            <a:avLst/>
          </a:prstGeom>
          <a:ln w="12700">
            <a:solidFill>
              <a:schemeClr val="tx1"/>
            </a:solidFill>
          </a:ln>
        </p:spPr>
        <p:style>
          <a:lnRef idx="2">
            <a:schemeClr val="dk1"/>
          </a:lnRef>
          <a:fillRef idx="1">
            <a:schemeClr val="lt1"/>
          </a:fillRef>
          <a:effectRef idx="0">
            <a:schemeClr val="dk1"/>
          </a:effectRef>
          <a:fontRef idx="minor">
            <a:schemeClr val="dk1"/>
          </a:fontRef>
        </p:style>
        <p:txBody>
          <a:bodyPr rtlCol="0" anchor="t"/>
          <a:lstStyle/>
          <a:p>
            <a:r>
              <a:rPr lang="en-US" sz="2000" b="1" u="sng" dirty="0"/>
              <a:t>read(k):</a:t>
            </a:r>
          </a:p>
          <a:p>
            <a:r>
              <a:rPr lang="en-US" sz="2000" dirty="0"/>
              <a:t>  ……  </a:t>
            </a:r>
          </a:p>
          <a:p>
            <a:r>
              <a:rPr lang="en-US" sz="2000" dirty="0"/>
              <a:t>  if (token[x] </a:t>
            </a:r>
          </a:p>
          <a:p>
            <a:r>
              <a:rPr lang="en-US" sz="2000" dirty="0"/>
              <a:t>      &amp;&amp; key[x] == k) {</a:t>
            </a:r>
          </a:p>
          <a:p>
            <a:r>
              <a:rPr lang="en-US" sz="2000" dirty="0"/>
              <a:t>      return value[x];</a:t>
            </a:r>
          </a:p>
          <a:p>
            <a:r>
              <a:rPr lang="en-US" sz="2000" dirty="0"/>
              <a:t>  }</a:t>
            </a:r>
          </a:p>
        </p:txBody>
      </p:sp>
      <p:sp>
        <p:nvSpPr>
          <p:cNvPr id="11" name="TextBox 10">
            <a:extLst>
              <a:ext uri="{FF2B5EF4-FFF2-40B4-BE49-F238E27FC236}">
                <a16:creationId xmlns:a16="http://schemas.microsoft.com/office/drawing/2014/main" id="{5784E320-5E0B-114B-9D08-8F18E04EB32E}"/>
              </a:ext>
            </a:extLst>
          </p:cNvPr>
          <p:cNvSpPr txBox="1"/>
          <p:nvPr/>
        </p:nvSpPr>
        <p:spPr>
          <a:xfrm>
            <a:off x="280103" y="5024494"/>
            <a:ext cx="5302560" cy="830997"/>
          </a:xfrm>
          <a:prstGeom prst="rect">
            <a:avLst/>
          </a:prstGeom>
          <a:noFill/>
        </p:spPr>
        <p:txBody>
          <a:bodyPr wrap="square" rtlCol="0">
            <a:spAutoFit/>
          </a:bodyPr>
          <a:lstStyle/>
          <a:p>
            <a:r>
              <a:rPr lang="en-US" sz="2400" dirty="0">
                <a:sym typeface="Wingdings" pitchFamily="2" charset="2"/>
              </a:rPr>
              <a:t>Hint: Check token first then read key-</a:t>
            </a:r>
            <a:r>
              <a:rPr lang="en-US" sz="2400" dirty="0" err="1">
                <a:sym typeface="Wingdings" pitchFamily="2" charset="2"/>
              </a:rPr>
              <a:t>val</a:t>
            </a:r>
            <a:endParaRPr lang="en-US" sz="2400" dirty="0">
              <a:sym typeface="Wingdings" pitchFamily="2" charset="2"/>
            </a:endParaRPr>
          </a:p>
          <a:p>
            <a:r>
              <a:rPr lang="en-US" sz="2400" dirty="0">
                <a:sym typeface="Wingdings" pitchFamily="2" charset="2"/>
              </a:rPr>
              <a:t>(Control dependence: token &amp; key-</a:t>
            </a:r>
            <a:r>
              <a:rPr lang="en-US" sz="2400" dirty="0" err="1">
                <a:sym typeface="Wingdings" pitchFamily="2" charset="2"/>
              </a:rPr>
              <a:t>val</a:t>
            </a:r>
            <a:r>
              <a:rPr lang="en-US" sz="2400" dirty="0">
                <a:sym typeface="Wingdings" pitchFamily="2" charset="2"/>
              </a:rPr>
              <a:t>)</a:t>
            </a:r>
          </a:p>
        </p:txBody>
      </p:sp>
      <p:sp>
        <p:nvSpPr>
          <p:cNvPr id="12" name="TextBox 11">
            <a:extLst>
              <a:ext uri="{FF2B5EF4-FFF2-40B4-BE49-F238E27FC236}">
                <a16:creationId xmlns:a16="http://schemas.microsoft.com/office/drawing/2014/main" id="{E2892085-C494-D848-827C-AFEF0FF47CBB}"/>
              </a:ext>
            </a:extLst>
          </p:cNvPr>
          <p:cNvSpPr txBox="1"/>
          <p:nvPr/>
        </p:nvSpPr>
        <p:spPr>
          <a:xfrm>
            <a:off x="280103" y="6076482"/>
            <a:ext cx="4746932" cy="830997"/>
          </a:xfrm>
          <a:prstGeom prst="rect">
            <a:avLst/>
          </a:prstGeom>
          <a:noFill/>
        </p:spPr>
        <p:txBody>
          <a:bodyPr wrap="square" rtlCol="0">
            <a:spAutoFit/>
          </a:bodyPr>
          <a:lstStyle/>
          <a:p>
            <a:r>
              <a:rPr lang="en-US" sz="2400" i="1" dirty="0">
                <a:solidFill>
                  <a:srgbClr val="C00000"/>
                </a:solidFill>
                <a:sym typeface="Wingdings" pitchFamily="2" charset="2"/>
              </a:rPr>
              <a:t>Likely-correctness condition:</a:t>
            </a:r>
          </a:p>
          <a:p>
            <a:r>
              <a:rPr lang="en-US" sz="2400" i="1" dirty="0">
                <a:solidFill>
                  <a:srgbClr val="C00000"/>
                </a:solidFill>
                <a:sym typeface="Wingdings" pitchFamily="2" charset="2"/>
              </a:rPr>
              <a:t>Persist key-</a:t>
            </a:r>
            <a:r>
              <a:rPr lang="en-US" sz="2400" i="1" dirty="0" err="1">
                <a:solidFill>
                  <a:srgbClr val="C00000"/>
                </a:solidFill>
                <a:sym typeface="Wingdings" pitchFamily="2" charset="2"/>
              </a:rPr>
              <a:t>val</a:t>
            </a:r>
            <a:r>
              <a:rPr lang="en-US" sz="2400" i="1" dirty="0">
                <a:solidFill>
                  <a:srgbClr val="C00000"/>
                </a:solidFill>
                <a:sym typeface="Wingdings" pitchFamily="2" charset="2"/>
              </a:rPr>
              <a:t> before updating token</a:t>
            </a:r>
          </a:p>
        </p:txBody>
      </p:sp>
      <p:sp>
        <p:nvSpPr>
          <p:cNvPr id="15" name="Down Arrow 14">
            <a:extLst>
              <a:ext uri="{FF2B5EF4-FFF2-40B4-BE49-F238E27FC236}">
                <a16:creationId xmlns:a16="http://schemas.microsoft.com/office/drawing/2014/main" id="{C10C367E-4316-8E42-AF4C-C89A3133134A}"/>
              </a:ext>
            </a:extLst>
          </p:cNvPr>
          <p:cNvSpPr/>
          <p:nvPr/>
        </p:nvSpPr>
        <p:spPr>
          <a:xfrm>
            <a:off x="2502517" y="5870037"/>
            <a:ext cx="241738" cy="27756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4D463E53-8439-F549-A7DE-47155811575D}"/>
              </a:ext>
            </a:extLst>
          </p:cNvPr>
          <p:cNvSpPr txBox="1"/>
          <p:nvPr/>
        </p:nvSpPr>
        <p:spPr>
          <a:xfrm>
            <a:off x="5829215" y="2537038"/>
            <a:ext cx="6372900" cy="461665"/>
          </a:xfrm>
          <a:prstGeom prst="rect">
            <a:avLst/>
          </a:prstGeom>
          <a:noFill/>
        </p:spPr>
        <p:txBody>
          <a:bodyPr wrap="square" rtlCol="0">
            <a:spAutoFit/>
          </a:bodyPr>
          <a:lstStyle/>
          <a:p>
            <a:r>
              <a:rPr lang="en-US" sz="2400" dirty="0">
                <a:sym typeface="Wingdings" pitchFamily="2" charset="2"/>
              </a:rPr>
              <a:t>Only test crash states violating inferred conditions</a:t>
            </a:r>
          </a:p>
        </p:txBody>
      </p:sp>
      <p:sp>
        <p:nvSpPr>
          <p:cNvPr id="18" name="Rectangle 17">
            <a:extLst>
              <a:ext uri="{FF2B5EF4-FFF2-40B4-BE49-F238E27FC236}">
                <a16:creationId xmlns:a16="http://schemas.microsoft.com/office/drawing/2014/main" id="{FFF923ED-8661-B042-AFC6-0592599E8E6D}"/>
              </a:ext>
            </a:extLst>
          </p:cNvPr>
          <p:cNvSpPr/>
          <p:nvPr/>
        </p:nvSpPr>
        <p:spPr>
          <a:xfrm>
            <a:off x="5978476" y="2989930"/>
            <a:ext cx="2022859" cy="3749183"/>
          </a:xfrm>
          <a:prstGeom prst="rect">
            <a:avLst/>
          </a:prstGeom>
          <a:ln w="12700">
            <a:solidFill>
              <a:schemeClr val="tx1"/>
            </a:solidFill>
          </a:ln>
        </p:spPr>
        <p:style>
          <a:lnRef idx="2">
            <a:schemeClr val="dk1"/>
          </a:lnRef>
          <a:fillRef idx="1">
            <a:schemeClr val="lt1"/>
          </a:fillRef>
          <a:effectRef idx="0">
            <a:schemeClr val="dk1"/>
          </a:effectRef>
          <a:fontRef idx="minor">
            <a:schemeClr val="dk1"/>
          </a:fontRef>
        </p:style>
        <p:txBody>
          <a:bodyPr rtlCol="0" anchor="t"/>
          <a:lstStyle/>
          <a:p>
            <a:r>
              <a:rPr lang="en-US" sz="2000" b="1" u="sng" dirty="0"/>
              <a:t>insert(k, v):</a:t>
            </a:r>
          </a:p>
          <a:p>
            <a:r>
              <a:rPr lang="en-US" sz="2000" dirty="0"/>
              <a:t>  ……</a:t>
            </a:r>
          </a:p>
          <a:p>
            <a:r>
              <a:rPr lang="en-US" sz="2000" dirty="0"/>
              <a:t>  key[x] = k;</a:t>
            </a:r>
          </a:p>
          <a:p>
            <a:r>
              <a:rPr lang="en-US" sz="2000" dirty="0"/>
              <a:t>  value[x] = v;</a:t>
            </a:r>
          </a:p>
          <a:p>
            <a:r>
              <a:rPr lang="en-US" sz="2000" dirty="0">
                <a:solidFill>
                  <a:srgbClr val="C00000"/>
                </a:solidFill>
              </a:rPr>
              <a:t>  </a:t>
            </a:r>
            <a:r>
              <a:rPr lang="en-US" sz="2000" i="1" dirty="0">
                <a:solidFill>
                  <a:srgbClr val="C00000"/>
                </a:solidFill>
              </a:rPr>
              <a:t>token[x] = true;</a:t>
            </a:r>
          </a:p>
          <a:p>
            <a:r>
              <a:rPr lang="en-US" sz="2000" dirty="0"/>
              <a:t>  </a:t>
            </a:r>
          </a:p>
          <a:p>
            <a:r>
              <a:rPr lang="en-US" sz="2000" dirty="0"/>
              <a:t>  flush(key[x]);</a:t>
            </a:r>
          </a:p>
          <a:p>
            <a:r>
              <a:rPr lang="en-US" sz="2000" dirty="0"/>
              <a:t>  flush(value[x]);</a:t>
            </a:r>
          </a:p>
          <a:p>
            <a:r>
              <a:rPr lang="en-US" sz="2000" dirty="0"/>
              <a:t> </a:t>
            </a:r>
            <a:r>
              <a:rPr lang="en-US" sz="2000" i="1" dirty="0">
                <a:solidFill>
                  <a:srgbClr val="FF0000"/>
                </a:solidFill>
              </a:rPr>
              <a:t> </a:t>
            </a:r>
            <a:r>
              <a:rPr lang="en-US" sz="2000" i="1" dirty="0">
                <a:solidFill>
                  <a:srgbClr val="C00000"/>
                </a:solidFill>
              </a:rPr>
              <a:t>fence();</a:t>
            </a:r>
          </a:p>
          <a:p>
            <a:endParaRPr lang="en-US" sz="2000" dirty="0"/>
          </a:p>
          <a:p>
            <a:r>
              <a:rPr lang="en-US" sz="2000" dirty="0"/>
              <a:t>  flush(token[x]);</a:t>
            </a:r>
          </a:p>
          <a:p>
            <a:r>
              <a:rPr lang="en-US" sz="2000" dirty="0"/>
              <a:t>  fence();</a:t>
            </a:r>
          </a:p>
        </p:txBody>
      </p:sp>
      <p:sp>
        <p:nvSpPr>
          <p:cNvPr id="19" name="Curved Left Arrow 18">
            <a:extLst>
              <a:ext uri="{FF2B5EF4-FFF2-40B4-BE49-F238E27FC236}">
                <a16:creationId xmlns:a16="http://schemas.microsoft.com/office/drawing/2014/main" id="{0E1AD2DF-3615-4E46-A4F8-A59A617F2890}"/>
              </a:ext>
            </a:extLst>
          </p:cNvPr>
          <p:cNvSpPr/>
          <p:nvPr/>
        </p:nvSpPr>
        <p:spPr>
          <a:xfrm flipV="1">
            <a:off x="7764459" y="4312624"/>
            <a:ext cx="546495" cy="1382390"/>
          </a:xfrm>
          <a:prstGeom prst="curved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20" name="Down Arrow 19">
            <a:extLst>
              <a:ext uri="{FF2B5EF4-FFF2-40B4-BE49-F238E27FC236}">
                <a16:creationId xmlns:a16="http://schemas.microsoft.com/office/drawing/2014/main" id="{52FA929A-5DDD-DD4D-87B3-48F289BA5E2F}"/>
              </a:ext>
            </a:extLst>
          </p:cNvPr>
          <p:cNvSpPr/>
          <p:nvPr/>
        </p:nvSpPr>
        <p:spPr>
          <a:xfrm rot="12935754">
            <a:off x="5164539" y="4472763"/>
            <a:ext cx="241738" cy="226788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TextBox 21">
            <a:extLst>
              <a:ext uri="{FF2B5EF4-FFF2-40B4-BE49-F238E27FC236}">
                <a16:creationId xmlns:a16="http://schemas.microsoft.com/office/drawing/2014/main" id="{C41A2A10-EE90-2F42-9D40-0DBB3D1F3C51}"/>
              </a:ext>
            </a:extLst>
          </p:cNvPr>
          <p:cNvSpPr txBox="1"/>
          <p:nvPr/>
        </p:nvSpPr>
        <p:spPr>
          <a:xfrm>
            <a:off x="8397148" y="2979985"/>
            <a:ext cx="3703856" cy="830997"/>
          </a:xfrm>
          <a:prstGeom prst="rect">
            <a:avLst/>
          </a:prstGeom>
          <a:noFill/>
        </p:spPr>
        <p:txBody>
          <a:bodyPr wrap="square" rtlCol="0">
            <a:spAutoFit/>
          </a:bodyPr>
          <a:lstStyle/>
          <a:p>
            <a:r>
              <a:rPr lang="en-US" sz="2400" dirty="0">
                <a:sym typeface="Wingdings" pitchFamily="2" charset="2"/>
              </a:rPr>
              <a:t>Testing a crash state where </a:t>
            </a:r>
            <a:r>
              <a:rPr lang="en-US" sz="2400" i="1" dirty="0">
                <a:solidFill>
                  <a:srgbClr val="C00000"/>
                </a:solidFill>
                <a:sym typeface="Wingdings" pitchFamily="2" charset="2"/>
              </a:rPr>
              <a:t>only token is persisted</a:t>
            </a:r>
          </a:p>
        </p:txBody>
      </p:sp>
      <p:sp>
        <p:nvSpPr>
          <p:cNvPr id="16" name="Rectangle 15">
            <a:extLst>
              <a:ext uri="{FF2B5EF4-FFF2-40B4-BE49-F238E27FC236}">
                <a16:creationId xmlns:a16="http://schemas.microsoft.com/office/drawing/2014/main" id="{FF3697C8-107E-A84C-B538-E4D7983E2D30}"/>
              </a:ext>
            </a:extLst>
          </p:cNvPr>
          <p:cNvSpPr/>
          <p:nvPr/>
        </p:nvSpPr>
        <p:spPr>
          <a:xfrm>
            <a:off x="8537519" y="3917788"/>
            <a:ext cx="927495" cy="394885"/>
          </a:xfrm>
          <a:prstGeom prst="rect">
            <a:avLst/>
          </a:prstGeom>
          <a:ln w="2857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00F2C381-6B57-4D43-BF0F-6F114E8B1346}"/>
              </a:ext>
            </a:extLst>
          </p:cNvPr>
          <p:cNvSpPr/>
          <p:nvPr/>
        </p:nvSpPr>
        <p:spPr>
          <a:xfrm>
            <a:off x="8537520" y="4527848"/>
            <a:ext cx="927494" cy="484527"/>
          </a:xfrm>
          <a:prstGeom prst="rect">
            <a:avLst/>
          </a:prstGeom>
          <a:ln w="2857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cxnSp>
        <p:nvCxnSpPr>
          <p:cNvPr id="24" name="Straight Arrow Connector 23">
            <a:extLst>
              <a:ext uri="{FF2B5EF4-FFF2-40B4-BE49-F238E27FC236}">
                <a16:creationId xmlns:a16="http://schemas.microsoft.com/office/drawing/2014/main" id="{04607492-69F8-8E4D-993F-3D0FA1427617}"/>
              </a:ext>
            </a:extLst>
          </p:cNvPr>
          <p:cNvCxnSpPr>
            <a:cxnSpLocks/>
            <a:stCxn id="16" idx="2"/>
            <a:endCxn id="23" idx="0"/>
          </p:cNvCxnSpPr>
          <p:nvPr/>
        </p:nvCxnSpPr>
        <p:spPr>
          <a:xfrm>
            <a:off x="9001267" y="4312673"/>
            <a:ext cx="0" cy="215175"/>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27" name="Rectangle 26">
            <a:extLst>
              <a:ext uri="{FF2B5EF4-FFF2-40B4-BE49-F238E27FC236}">
                <a16:creationId xmlns:a16="http://schemas.microsoft.com/office/drawing/2014/main" id="{E2FB63BA-69FC-8047-9B5F-6011B17FD989}"/>
              </a:ext>
            </a:extLst>
          </p:cNvPr>
          <p:cNvSpPr/>
          <p:nvPr/>
        </p:nvSpPr>
        <p:spPr>
          <a:xfrm>
            <a:off x="8616395" y="4622966"/>
            <a:ext cx="780524" cy="2942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token</a:t>
            </a:r>
          </a:p>
        </p:txBody>
      </p:sp>
      <p:sp>
        <p:nvSpPr>
          <p:cNvPr id="28" name="Rectangle 27">
            <a:extLst>
              <a:ext uri="{FF2B5EF4-FFF2-40B4-BE49-F238E27FC236}">
                <a16:creationId xmlns:a16="http://schemas.microsoft.com/office/drawing/2014/main" id="{843AB690-256F-684F-A819-B6F279A9C358}"/>
              </a:ext>
            </a:extLst>
          </p:cNvPr>
          <p:cNvSpPr/>
          <p:nvPr/>
        </p:nvSpPr>
        <p:spPr>
          <a:xfrm>
            <a:off x="9669784" y="3917788"/>
            <a:ext cx="927495" cy="394885"/>
          </a:xfrm>
          <a:prstGeom prst="rect">
            <a:avLst/>
          </a:prstGeom>
          <a:ln w="2857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FAC21CD8-8599-F946-BCCC-1495C4163E80}"/>
              </a:ext>
            </a:extLst>
          </p:cNvPr>
          <p:cNvSpPr/>
          <p:nvPr/>
        </p:nvSpPr>
        <p:spPr>
          <a:xfrm>
            <a:off x="9669785" y="4527848"/>
            <a:ext cx="927494" cy="484527"/>
          </a:xfrm>
          <a:prstGeom prst="rect">
            <a:avLst/>
          </a:prstGeom>
          <a:ln w="2857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cxnSp>
        <p:nvCxnSpPr>
          <p:cNvPr id="30" name="Straight Arrow Connector 29">
            <a:extLst>
              <a:ext uri="{FF2B5EF4-FFF2-40B4-BE49-F238E27FC236}">
                <a16:creationId xmlns:a16="http://schemas.microsoft.com/office/drawing/2014/main" id="{A5C659F5-8132-DB48-939F-3A949871CC51}"/>
              </a:ext>
            </a:extLst>
          </p:cNvPr>
          <p:cNvCxnSpPr>
            <a:cxnSpLocks/>
            <a:stCxn id="28" idx="2"/>
            <a:endCxn id="29" idx="0"/>
          </p:cNvCxnSpPr>
          <p:nvPr/>
        </p:nvCxnSpPr>
        <p:spPr>
          <a:xfrm>
            <a:off x="10133532" y="4312673"/>
            <a:ext cx="0" cy="215175"/>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31" name="Rectangle 30">
            <a:extLst>
              <a:ext uri="{FF2B5EF4-FFF2-40B4-BE49-F238E27FC236}">
                <a16:creationId xmlns:a16="http://schemas.microsoft.com/office/drawing/2014/main" id="{08F3E80D-6728-4C47-8401-7ADCA4B78409}"/>
              </a:ext>
            </a:extLst>
          </p:cNvPr>
          <p:cNvSpPr/>
          <p:nvPr/>
        </p:nvSpPr>
        <p:spPr>
          <a:xfrm>
            <a:off x="9748660" y="4622966"/>
            <a:ext cx="780524" cy="2942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key</a:t>
            </a:r>
          </a:p>
        </p:txBody>
      </p:sp>
      <p:sp>
        <p:nvSpPr>
          <p:cNvPr id="32" name="Rectangle 31">
            <a:extLst>
              <a:ext uri="{FF2B5EF4-FFF2-40B4-BE49-F238E27FC236}">
                <a16:creationId xmlns:a16="http://schemas.microsoft.com/office/drawing/2014/main" id="{D835DE4D-0D1A-A048-B69C-72DE66DF3898}"/>
              </a:ext>
            </a:extLst>
          </p:cNvPr>
          <p:cNvSpPr/>
          <p:nvPr/>
        </p:nvSpPr>
        <p:spPr>
          <a:xfrm>
            <a:off x="10748592" y="3917788"/>
            <a:ext cx="927495" cy="394885"/>
          </a:xfrm>
          <a:prstGeom prst="rect">
            <a:avLst/>
          </a:prstGeom>
          <a:ln w="2857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236497F9-D7E4-CF4C-B11A-8DB356DB85AE}"/>
              </a:ext>
            </a:extLst>
          </p:cNvPr>
          <p:cNvSpPr/>
          <p:nvPr/>
        </p:nvSpPr>
        <p:spPr>
          <a:xfrm>
            <a:off x="10748593" y="4527848"/>
            <a:ext cx="927494" cy="484527"/>
          </a:xfrm>
          <a:prstGeom prst="rect">
            <a:avLst/>
          </a:prstGeom>
          <a:ln w="2857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cxnSp>
        <p:nvCxnSpPr>
          <p:cNvPr id="34" name="Straight Arrow Connector 33">
            <a:extLst>
              <a:ext uri="{FF2B5EF4-FFF2-40B4-BE49-F238E27FC236}">
                <a16:creationId xmlns:a16="http://schemas.microsoft.com/office/drawing/2014/main" id="{289020C9-531A-FA49-993C-F2D35BF036F7}"/>
              </a:ext>
            </a:extLst>
          </p:cNvPr>
          <p:cNvCxnSpPr>
            <a:cxnSpLocks/>
            <a:stCxn id="32" idx="2"/>
            <a:endCxn id="33" idx="0"/>
          </p:cNvCxnSpPr>
          <p:nvPr/>
        </p:nvCxnSpPr>
        <p:spPr>
          <a:xfrm>
            <a:off x="11212340" y="4312673"/>
            <a:ext cx="0" cy="215175"/>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35" name="Rectangle 34">
            <a:extLst>
              <a:ext uri="{FF2B5EF4-FFF2-40B4-BE49-F238E27FC236}">
                <a16:creationId xmlns:a16="http://schemas.microsoft.com/office/drawing/2014/main" id="{182E1880-5912-904D-9F23-2D7393FB4E4C}"/>
              </a:ext>
            </a:extLst>
          </p:cNvPr>
          <p:cNvSpPr/>
          <p:nvPr/>
        </p:nvSpPr>
        <p:spPr>
          <a:xfrm>
            <a:off x="10827468" y="4622966"/>
            <a:ext cx="780524" cy="2942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a:t>val</a:t>
            </a:r>
            <a:endParaRPr lang="en-US" sz="2000" dirty="0"/>
          </a:p>
        </p:txBody>
      </p:sp>
      <p:sp>
        <p:nvSpPr>
          <p:cNvPr id="36" name="Rectangle 35">
            <a:extLst>
              <a:ext uri="{FF2B5EF4-FFF2-40B4-BE49-F238E27FC236}">
                <a16:creationId xmlns:a16="http://schemas.microsoft.com/office/drawing/2014/main" id="{1BF4127C-686B-BF4F-B10C-AD95F1489598}"/>
              </a:ext>
            </a:extLst>
          </p:cNvPr>
          <p:cNvSpPr/>
          <p:nvPr/>
        </p:nvSpPr>
        <p:spPr>
          <a:xfrm>
            <a:off x="9669784" y="5233957"/>
            <a:ext cx="927495" cy="394885"/>
          </a:xfrm>
          <a:prstGeom prst="rect">
            <a:avLst/>
          </a:prstGeom>
          <a:ln w="2857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37" name="Rectangle 36">
            <a:extLst>
              <a:ext uri="{FF2B5EF4-FFF2-40B4-BE49-F238E27FC236}">
                <a16:creationId xmlns:a16="http://schemas.microsoft.com/office/drawing/2014/main" id="{B5C7AB7E-CF7E-084B-A72D-8FA241B16AC6}"/>
              </a:ext>
            </a:extLst>
          </p:cNvPr>
          <p:cNvSpPr/>
          <p:nvPr/>
        </p:nvSpPr>
        <p:spPr>
          <a:xfrm>
            <a:off x="9669785" y="5844017"/>
            <a:ext cx="927494" cy="830997"/>
          </a:xfrm>
          <a:prstGeom prst="rect">
            <a:avLst/>
          </a:prstGeom>
          <a:ln w="2857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cxnSp>
        <p:nvCxnSpPr>
          <p:cNvPr id="38" name="Straight Arrow Connector 37">
            <a:extLst>
              <a:ext uri="{FF2B5EF4-FFF2-40B4-BE49-F238E27FC236}">
                <a16:creationId xmlns:a16="http://schemas.microsoft.com/office/drawing/2014/main" id="{75FFCB8E-E26A-0345-AE7F-1789F2A58FC8}"/>
              </a:ext>
            </a:extLst>
          </p:cNvPr>
          <p:cNvCxnSpPr>
            <a:cxnSpLocks/>
            <a:stCxn id="36" idx="2"/>
            <a:endCxn id="37" idx="0"/>
          </p:cNvCxnSpPr>
          <p:nvPr/>
        </p:nvCxnSpPr>
        <p:spPr>
          <a:xfrm>
            <a:off x="10133532" y="5628842"/>
            <a:ext cx="0" cy="215175"/>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39" name="Rectangle 38">
            <a:extLst>
              <a:ext uri="{FF2B5EF4-FFF2-40B4-BE49-F238E27FC236}">
                <a16:creationId xmlns:a16="http://schemas.microsoft.com/office/drawing/2014/main" id="{1376A07D-180D-A34C-A5AB-CB080205FE7C}"/>
              </a:ext>
            </a:extLst>
          </p:cNvPr>
          <p:cNvSpPr/>
          <p:nvPr/>
        </p:nvSpPr>
        <p:spPr>
          <a:xfrm>
            <a:off x="9748660" y="5939135"/>
            <a:ext cx="780524" cy="2942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key</a:t>
            </a:r>
          </a:p>
        </p:txBody>
      </p:sp>
      <p:sp>
        <p:nvSpPr>
          <p:cNvPr id="40" name="Rectangle 39">
            <a:extLst>
              <a:ext uri="{FF2B5EF4-FFF2-40B4-BE49-F238E27FC236}">
                <a16:creationId xmlns:a16="http://schemas.microsoft.com/office/drawing/2014/main" id="{A47FD82A-8829-BF4B-8B0F-AF45AFBC7DC3}"/>
              </a:ext>
            </a:extLst>
          </p:cNvPr>
          <p:cNvSpPr/>
          <p:nvPr/>
        </p:nvSpPr>
        <p:spPr>
          <a:xfrm>
            <a:off x="9743269" y="6287569"/>
            <a:ext cx="780524" cy="2942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a:t>val</a:t>
            </a:r>
            <a:endParaRPr lang="en-US" sz="2000" dirty="0"/>
          </a:p>
        </p:txBody>
      </p:sp>
      <p:sp>
        <p:nvSpPr>
          <p:cNvPr id="41" name="TextBox 40">
            <a:extLst>
              <a:ext uri="{FF2B5EF4-FFF2-40B4-BE49-F238E27FC236}">
                <a16:creationId xmlns:a16="http://schemas.microsoft.com/office/drawing/2014/main" id="{8AF48980-D7F6-7948-BA94-D7622A809BED}"/>
              </a:ext>
            </a:extLst>
          </p:cNvPr>
          <p:cNvSpPr txBox="1"/>
          <p:nvPr/>
        </p:nvSpPr>
        <p:spPr>
          <a:xfrm>
            <a:off x="10733801" y="5501273"/>
            <a:ext cx="997931" cy="646331"/>
          </a:xfrm>
          <a:prstGeom prst="rect">
            <a:avLst/>
          </a:prstGeom>
          <a:noFill/>
        </p:spPr>
        <p:txBody>
          <a:bodyPr wrap="square" rtlCol="0">
            <a:spAutoFit/>
          </a:bodyPr>
          <a:lstStyle/>
          <a:p>
            <a:pPr algn="ctr"/>
            <a:r>
              <a:rPr lang="en-US" sz="3600" dirty="0">
                <a:sym typeface="Wingdings" pitchFamily="2" charset="2"/>
              </a:rPr>
              <a:t>……</a:t>
            </a:r>
            <a:endParaRPr lang="en-US" sz="3600" i="1" dirty="0">
              <a:solidFill>
                <a:srgbClr val="C00000"/>
              </a:solidFill>
              <a:sym typeface="Wingdings" pitchFamily="2" charset="2"/>
            </a:endParaRPr>
          </a:p>
        </p:txBody>
      </p:sp>
      <p:sp>
        <p:nvSpPr>
          <p:cNvPr id="42" name="Rectangle 41">
            <a:extLst>
              <a:ext uri="{FF2B5EF4-FFF2-40B4-BE49-F238E27FC236}">
                <a16:creationId xmlns:a16="http://schemas.microsoft.com/office/drawing/2014/main" id="{94215D4A-A0C1-504C-9993-44DECD9E5877}"/>
              </a:ext>
            </a:extLst>
          </p:cNvPr>
          <p:cNvSpPr/>
          <p:nvPr/>
        </p:nvSpPr>
        <p:spPr>
          <a:xfrm>
            <a:off x="9592140" y="3861366"/>
            <a:ext cx="2177939" cy="2969597"/>
          </a:xfrm>
          <a:prstGeom prst="rect">
            <a:avLst/>
          </a:prstGeom>
          <a:solidFill>
            <a:srgbClr val="FFFFFF">
              <a:alpha val="83137"/>
            </a:srgbClr>
          </a:solidFill>
          <a:ln w="28575">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pic>
        <p:nvPicPr>
          <p:cNvPr id="45" name="Graphic 44" descr="Checkmark">
            <a:extLst>
              <a:ext uri="{FF2B5EF4-FFF2-40B4-BE49-F238E27FC236}">
                <a16:creationId xmlns:a16="http://schemas.microsoft.com/office/drawing/2014/main" id="{61DFB32A-71C2-B444-BA31-DC525C25AF9B}"/>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811616" y="4756008"/>
            <a:ext cx="457200" cy="457200"/>
          </a:xfrm>
          <a:prstGeom prst="rect">
            <a:avLst/>
          </a:prstGeom>
        </p:spPr>
      </p:pic>
      <p:pic>
        <p:nvPicPr>
          <p:cNvPr id="47" name="Graphic 46" descr="Close">
            <a:extLst>
              <a:ext uri="{FF2B5EF4-FFF2-40B4-BE49-F238E27FC236}">
                <a16:creationId xmlns:a16="http://schemas.microsoft.com/office/drawing/2014/main" id="{69C3699E-44D2-9045-989B-80FEA0C66178}"/>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9933631" y="4756008"/>
            <a:ext cx="457200" cy="457200"/>
          </a:xfrm>
          <a:prstGeom prst="rect">
            <a:avLst/>
          </a:prstGeom>
        </p:spPr>
      </p:pic>
      <p:pic>
        <p:nvPicPr>
          <p:cNvPr id="48" name="Graphic 47" descr="Close">
            <a:extLst>
              <a:ext uri="{FF2B5EF4-FFF2-40B4-BE49-F238E27FC236}">
                <a16:creationId xmlns:a16="http://schemas.microsoft.com/office/drawing/2014/main" id="{0FDA43B3-F2CE-C342-8FCE-788686846A59}"/>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1004167" y="4756008"/>
            <a:ext cx="457200" cy="457200"/>
          </a:xfrm>
          <a:prstGeom prst="rect">
            <a:avLst/>
          </a:prstGeom>
        </p:spPr>
      </p:pic>
      <p:pic>
        <p:nvPicPr>
          <p:cNvPr id="49" name="Graphic 48" descr="Close">
            <a:extLst>
              <a:ext uri="{FF2B5EF4-FFF2-40B4-BE49-F238E27FC236}">
                <a16:creationId xmlns:a16="http://schemas.microsoft.com/office/drawing/2014/main" id="{0A031B76-271E-B24D-B67B-2D78303F5F35}"/>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9933631" y="6407403"/>
            <a:ext cx="457200" cy="457200"/>
          </a:xfrm>
          <a:prstGeom prst="rect">
            <a:avLst/>
          </a:prstGeom>
        </p:spPr>
      </p:pic>
    </p:spTree>
    <p:extLst>
      <p:ext uri="{BB962C8B-B14F-4D97-AF65-F5344CB8AC3E}">
        <p14:creationId xmlns:p14="http://schemas.microsoft.com/office/powerpoint/2010/main" val="2175894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2"/>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6"/>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3"/>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4"/>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7"/>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8"/>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9"/>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0"/>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1"/>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2"/>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33"/>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34"/>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35"/>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36"/>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37"/>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38"/>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39"/>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40"/>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41"/>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42"/>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45"/>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47"/>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48"/>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animBg="1"/>
      <p:bldP spid="11" grpId="0"/>
      <p:bldP spid="12" grpId="0"/>
      <p:bldP spid="15" grpId="0" animBg="1"/>
      <p:bldP spid="17" grpId="0"/>
      <p:bldP spid="18" grpId="0" animBg="1"/>
      <p:bldP spid="19" grpId="0" animBg="1"/>
      <p:bldP spid="20" grpId="0" animBg="1"/>
      <p:bldP spid="22" grpId="0"/>
      <p:bldP spid="16" grpId="0" animBg="1"/>
      <p:bldP spid="23" grpId="0" animBg="1"/>
      <p:bldP spid="27" grpId="0" animBg="1"/>
      <p:bldP spid="28" grpId="0" animBg="1"/>
      <p:bldP spid="29" grpId="0" animBg="1"/>
      <p:bldP spid="31" grpId="0" animBg="1"/>
      <p:bldP spid="32" grpId="0" animBg="1"/>
      <p:bldP spid="33" grpId="0" animBg="1"/>
      <p:bldP spid="35" grpId="0" animBg="1"/>
      <p:bldP spid="36" grpId="0" animBg="1"/>
      <p:bldP spid="37" grpId="0" animBg="1"/>
      <p:bldP spid="39" grpId="0" animBg="1"/>
      <p:bldP spid="40" grpId="0" animBg="1"/>
      <p:bldP spid="41" grpId="0"/>
      <p:bldP spid="4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A04D9009-F04A-FC49-AF90-573F72416DAB}"/>
              </a:ext>
            </a:extLst>
          </p:cNvPr>
          <p:cNvCxnSpPr>
            <a:cxnSpLocks/>
          </p:cNvCxnSpPr>
          <p:nvPr/>
        </p:nvCxnSpPr>
        <p:spPr>
          <a:xfrm>
            <a:off x="459582" y="859962"/>
            <a:ext cx="10511783" cy="0"/>
          </a:xfrm>
          <a:prstGeom prst="line">
            <a:avLst/>
          </a:prstGeom>
          <a:ln w="76200">
            <a:solidFill>
              <a:srgbClr val="C00000"/>
            </a:solidFill>
          </a:ln>
        </p:spPr>
        <p:style>
          <a:lnRef idx="3">
            <a:schemeClr val="accent2"/>
          </a:lnRef>
          <a:fillRef idx="0">
            <a:schemeClr val="accent2"/>
          </a:fillRef>
          <a:effectRef idx="2">
            <a:schemeClr val="accent2"/>
          </a:effectRef>
          <a:fontRef idx="minor">
            <a:schemeClr val="tx1"/>
          </a:fontRef>
        </p:style>
      </p:cxnSp>
      <p:sp>
        <p:nvSpPr>
          <p:cNvPr id="4" name="Title 1">
            <a:extLst>
              <a:ext uri="{FF2B5EF4-FFF2-40B4-BE49-F238E27FC236}">
                <a16:creationId xmlns:a16="http://schemas.microsoft.com/office/drawing/2014/main" id="{68EC50AD-D157-AE44-B761-0F922CC81389}"/>
              </a:ext>
            </a:extLst>
          </p:cNvPr>
          <p:cNvSpPr txBox="1">
            <a:spLocks/>
          </p:cNvSpPr>
          <p:nvPr/>
        </p:nvSpPr>
        <p:spPr>
          <a:xfrm>
            <a:off x="409575" y="362605"/>
            <a:ext cx="10515600" cy="510541"/>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dirty="0">
                <a:latin typeface="Calibri" panose="020F0502020204030204" pitchFamily="34" charset="0"/>
                <a:cs typeface="Calibri" panose="020F0502020204030204" pitchFamily="34" charset="0"/>
              </a:rPr>
              <a:t>Key Idea 2: Output Equivalence Checking</a:t>
            </a:r>
          </a:p>
        </p:txBody>
      </p:sp>
      <p:sp>
        <p:nvSpPr>
          <p:cNvPr id="7" name="Slide Number Placeholder 6">
            <a:extLst>
              <a:ext uri="{FF2B5EF4-FFF2-40B4-BE49-F238E27FC236}">
                <a16:creationId xmlns:a16="http://schemas.microsoft.com/office/drawing/2014/main" id="{CCD6DC73-42FB-2649-9888-A7C6976959D8}"/>
              </a:ext>
            </a:extLst>
          </p:cNvPr>
          <p:cNvSpPr>
            <a:spLocks noGrp="1"/>
          </p:cNvSpPr>
          <p:nvPr>
            <p:ph type="sldNum" sz="quarter" idx="12"/>
          </p:nvPr>
        </p:nvSpPr>
        <p:spPr/>
        <p:txBody>
          <a:bodyPr/>
          <a:lstStyle/>
          <a:p>
            <a:fld id="{9A31AEB5-0D90-3340-AFD9-9850B4457261}" type="slidenum">
              <a:rPr lang="en-US" smtClean="0"/>
              <a:t>7</a:t>
            </a:fld>
            <a:endParaRPr lang="en-US"/>
          </a:p>
        </p:txBody>
      </p:sp>
      <p:sp>
        <p:nvSpPr>
          <p:cNvPr id="8" name="TextBox 7">
            <a:extLst>
              <a:ext uri="{FF2B5EF4-FFF2-40B4-BE49-F238E27FC236}">
                <a16:creationId xmlns:a16="http://schemas.microsoft.com/office/drawing/2014/main" id="{700308DA-623C-2548-8694-78956EC5F2BC}"/>
              </a:ext>
            </a:extLst>
          </p:cNvPr>
          <p:cNvSpPr txBox="1"/>
          <p:nvPr/>
        </p:nvSpPr>
        <p:spPr>
          <a:xfrm>
            <a:off x="409575" y="930877"/>
            <a:ext cx="10515600" cy="830997"/>
          </a:xfrm>
          <a:prstGeom prst="rect">
            <a:avLst/>
          </a:prstGeom>
          <a:noFill/>
        </p:spPr>
        <p:txBody>
          <a:bodyPr wrap="square" rtlCol="0">
            <a:spAutoFit/>
          </a:bodyPr>
          <a:lstStyle/>
          <a:p>
            <a:pPr marL="342900" indent="-342900">
              <a:buFont typeface="Arial" panose="020B0604020202020204" pitchFamily="34" charset="0"/>
              <a:buChar char="•"/>
            </a:pPr>
            <a:r>
              <a:rPr lang="en-US" sz="2400" dirty="0">
                <a:sym typeface="Wingdings" pitchFamily="2" charset="2"/>
              </a:rPr>
              <a:t>Challenge: How to automatically validate a crashed state?</a:t>
            </a:r>
          </a:p>
          <a:p>
            <a:pPr marL="342900" indent="-342900">
              <a:buFont typeface="Arial" panose="020B0604020202020204" pitchFamily="34" charset="0"/>
              <a:buChar char="•"/>
            </a:pPr>
            <a:r>
              <a:rPr lang="en-US" sz="2400" dirty="0">
                <a:sym typeface="Wingdings" pitchFamily="2" charset="2"/>
              </a:rPr>
              <a:t>Prior Solution: User provided oracles (need manual efforts, error-prone)</a:t>
            </a:r>
          </a:p>
        </p:txBody>
      </p:sp>
      <p:sp>
        <p:nvSpPr>
          <p:cNvPr id="10" name="TextBox 9">
            <a:extLst>
              <a:ext uri="{FF2B5EF4-FFF2-40B4-BE49-F238E27FC236}">
                <a16:creationId xmlns:a16="http://schemas.microsoft.com/office/drawing/2014/main" id="{29BDD7C4-A0E3-9040-ACD8-D2999DF45F90}"/>
              </a:ext>
            </a:extLst>
          </p:cNvPr>
          <p:cNvSpPr txBox="1"/>
          <p:nvPr/>
        </p:nvSpPr>
        <p:spPr>
          <a:xfrm>
            <a:off x="409575" y="1964047"/>
            <a:ext cx="10515600" cy="461665"/>
          </a:xfrm>
          <a:prstGeom prst="rect">
            <a:avLst/>
          </a:prstGeom>
          <a:noFill/>
        </p:spPr>
        <p:txBody>
          <a:bodyPr wrap="square" rtlCol="0">
            <a:spAutoFit/>
          </a:bodyPr>
          <a:lstStyle/>
          <a:p>
            <a:r>
              <a:rPr lang="en-US" sz="2400" dirty="0">
                <a:sym typeface="Wingdings" pitchFamily="2" charset="2"/>
              </a:rPr>
              <a:t>Test durable linearizability (all or nothing semantics)</a:t>
            </a:r>
            <a:r>
              <a:rPr lang="en-US" sz="2400" i="1" dirty="0">
                <a:solidFill>
                  <a:srgbClr val="C00000"/>
                </a:solidFill>
                <a:sym typeface="Wingdings" pitchFamily="2" charset="2"/>
              </a:rPr>
              <a:t> by comparing outputs</a:t>
            </a:r>
          </a:p>
        </p:txBody>
      </p:sp>
      <p:sp>
        <p:nvSpPr>
          <p:cNvPr id="11" name="Rectangle 10">
            <a:extLst>
              <a:ext uri="{FF2B5EF4-FFF2-40B4-BE49-F238E27FC236}">
                <a16:creationId xmlns:a16="http://schemas.microsoft.com/office/drawing/2014/main" id="{248FC225-6A5A-5A42-B6BA-5B466CEB47FF}"/>
              </a:ext>
            </a:extLst>
          </p:cNvPr>
          <p:cNvSpPr/>
          <p:nvPr/>
        </p:nvSpPr>
        <p:spPr>
          <a:xfrm>
            <a:off x="1574013" y="3342338"/>
            <a:ext cx="2147760" cy="1028561"/>
          </a:xfrm>
          <a:prstGeom prst="rect">
            <a:avLst/>
          </a:prstGeom>
          <a:ln w="12700">
            <a:solidFill>
              <a:schemeClr val="tx1"/>
            </a:solidFill>
          </a:ln>
        </p:spPr>
        <p:style>
          <a:lnRef idx="2">
            <a:schemeClr val="dk1"/>
          </a:lnRef>
          <a:fillRef idx="1">
            <a:schemeClr val="lt1"/>
          </a:fillRef>
          <a:effectRef idx="0">
            <a:schemeClr val="dk1"/>
          </a:effectRef>
          <a:fontRef idx="minor">
            <a:schemeClr val="dk1"/>
          </a:fontRef>
        </p:style>
        <p:txBody>
          <a:bodyPr rtlCol="0" anchor="t"/>
          <a:lstStyle/>
          <a:p>
            <a:r>
              <a:rPr lang="en-US" sz="2000" dirty="0"/>
              <a:t>Insert  (key, val1)</a:t>
            </a:r>
          </a:p>
          <a:p>
            <a:r>
              <a:rPr lang="en-US" sz="2000" dirty="0"/>
              <a:t>Delete (key)</a:t>
            </a:r>
          </a:p>
          <a:p>
            <a:r>
              <a:rPr lang="en-US" sz="2000" dirty="0"/>
              <a:t>Insert  (key, val2)</a:t>
            </a:r>
          </a:p>
        </p:txBody>
      </p:sp>
      <p:pic>
        <p:nvPicPr>
          <p:cNvPr id="12" name="Graphic 11" descr="Lightning bolt">
            <a:extLst>
              <a:ext uri="{FF2B5EF4-FFF2-40B4-BE49-F238E27FC236}">
                <a16:creationId xmlns:a16="http://schemas.microsoft.com/office/drawing/2014/main" id="{D89C53A4-8C7A-724F-802C-4E594EBA18CF}"/>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3470828" y="3961615"/>
            <a:ext cx="461665" cy="461665"/>
          </a:xfrm>
          <a:prstGeom prst="rect">
            <a:avLst/>
          </a:prstGeom>
        </p:spPr>
      </p:pic>
      <p:sp>
        <p:nvSpPr>
          <p:cNvPr id="14" name="Rectangle 13">
            <a:extLst>
              <a:ext uri="{FF2B5EF4-FFF2-40B4-BE49-F238E27FC236}">
                <a16:creationId xmlns:a16="http://schemas.microsoft.com/office/drawing/2014/main" id="{36EEC5E2-E240-AF4C-920B-776EBBB0BF20}"/>
              </a:ext>
            </a:extLst>
          </p:cNvPr>
          <p:cNvSpPr/>
          <p:nvPr/>
        </p:nvSpPr>
        <p:spPr>
          <a:xfrm>
            <a:off x="1574013" y="5346318"/>
            <a:ext cx="2147760" cy="420524"/>
          </a:xfrm>
          <a:prstGeom prst="rect">
            <a:avLst/>
          </a:prstGeom>
          <a:ln w="12700">
            <a:solidFill>
              <a:schemeClr val="tx1"/>
            </a:solidFill>
          </a:ln>
        </p:spPr>
        <p:style>
          <a:lnRef idx="2">
            <a:schemeClr val="dk1"/>
          </a:lnRef>
          <a:fillRef idx="1">
            <a:schemeClr val="lt1"/>
          </a:fillRef>
          <a:effectRef idx="0">
            <a:schemeClr val="dk1"/>
          </a:effectRef>
          <a:fontRef idx="minor">
            <a:schemeClr val="dk1"/>
          </a:fontRef>
        </p:style>
        <p:txBody>
          <a:bodyPr rtlCol="0" anchor="t"/>
          <a:lstStyle/>
          <a:p>
            <a:r>
              <a:rPr lang="en-US" sz="2000" dirty="0"/>
              <a:t>Get (key)</a:t>
            </a:r>
          </a:p>
        </p:txBody>
      </p:sp>
      <p:sp>
        <p:nvSpPr>
          <p:cNvPr id="16" name="Can 15">
            <a:extLst>
              <a:ext uri="{FF2B5EF4-FFF2-40B4-BE49-F238E27FC236}">
                <a16:creationId xmlns:a16="http://schemas.microsoft.com/office/drawing/2014/main" id="{C6FB12B9-1341-2F41-A5F2-C7AEB040E95D}"/>
              </a:ext>
            </a:extLst>
          </p:cNvPr>
          <p:cNvSpPr/>
          <p:nvPr/>
        </p:nvSpPr>
        <p:spPr>
          <a:xfrm>
            <a:off x="1574014" y="4626677"/>
            <a:ext cx="2147760" cy="444381"/>
          </a:xfrm>
          <a:prstGeom prst="ca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Crash NVM Image</a:t>
            </a:r>
          </a:p>
        </p:txBody>
      </p:sp>
      <p:sp>
        <p:nvSpPr>
          <p:cNvPr id="18" name="Down Arrow 17">
            <a:extLst>
              <a:ext uri="{FF2B5EF4-FFF2-40B4-BE49-F238E27FC236}">
                <a16:creationId xmlns:a16="http://schemas.microsoft.com/office/drawing/2014/main" id="{0A38620F-1ACA-954E-B5CD-F3560F58CC20}"/>
              </a:ext>
            </a:extLst>
          </p:cNvPr>
          <p:cNvSpPr/>
          <p:nvPr/>
        </p:nvSpPr>
        <p:spPr>
          <a:xfrm>
            <a:off x="2525681" y="4382456"/>
            <a:ext cx="241738" cy="27756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Down Arrow 18">
            <a:extLst>
              <a:ext uri="{FF2B5EF4-FFF2-40B4-BE49-F238E27FC236}">
                <a16:creationId xmlns:a16="http://schemas.microsoft.com/office/drawing/2014/main" id="{DA174379-62BE-F943-AA51-10EC070C570F}"/>
              </a:ext>
            </a:extLst>
          </p:cNvPr>
          <p:cNvSpPr/>
          <p:nvPr/>
        </p:nvSpPr>
        <p:spPr>
          <a:xfrm>
            <a:off x="2523206" y="5071058"/>
            <a:ext cx="241738" cy="27756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Can 24">
            <a:extLst>
              <a:ext uri="{FF2B5EF4-FFF2-40B4-BE49-F238E27FC236}">
                <a16:creationId xmlns:a16="http://schemas.microsoft.com/office/drawing/2014/main" id="{A93574DD-8A78-A84A-A35B-292058E94FCF}"/>
              </a:ext>
            </a:extLst>
          </p:cNvPr>
          <p:cNvSpPr/>
          <p:nvPr/>
        </p:nvSpPr>
        <p:spPr>
          <a:xfrm>
            <a:off x="4944050" y="4607905"/>
            <a:ext cx="2147760" cy="444381"/>
          </a:xfrm>
          <a:prstGeom prst="ca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Oracle NVM Image 1</a:t>
            </a:r>
          </a:p>
        </p:txBody>
      </p:sp>
      <p:sp>
        <p:nvSpPr>
          <p:cNvPr id="26" name="Down Arrow 25">
            <a:extLst>
              <a:ext uri="{FF2B5EF4-FFF2-40B4-BE49-F238E27FC236}">
                <a16:creationId xmlns:a16="http://schemas.microsoft.com/office/drawing/2014/main" id="{816D9EC0-2020-AF4B-8FBE-ABC21D9B9D3D}"/>
              </a:ext>
            </a:extLst>
          </p:cNvPr>
          <p:cNvSpPr/>
          <p:nvPr/>
        </p:nvSpPr>
        <p:spPr>
          <a:xfrm>
            <a:off x="5888827" y="4373070"/>
            <a:ext cx="241738" cy="27756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Down Arrow 26">
            <a:extLst>
              <a:ext uri="{FF2B5EF4-FFF2-40B4-BE49-F238E27FC236}">
                <a16:creationId xmlns:a16="http://schemas.microsoft.com/office/drawing/2014/main" id="{A4FBD552-73D3-2E41-BEE9-5CEAB07EB3CF}"/>
              </a:ext>
            </a:extLst>
          </p:cNvPr>
          <p:cNvSpPr/>
          <p:nvPr/>
        </p:nvSpPr>
        <p:spPr>
          <a:xfrm>
            <a:off x="5888827" y="5061672"/>
            <a:ext cx="241738" cy="27756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Down Arrow 29">
            <a:extLst>
              <a:ext uri="{FF2B5EF4-FFF2-40B4-BE49-F238E27FC236}">
                <a16:creationId xmlns:a16="http://schemas.microsoft.com/office/drawing/2014/main" id="{EF21D78A-7390-3847-BD0C-ABD881225519}"/>
              </a:ext>
            </a:extLst>
          </p:cNvPr>
          <p:cNvSpPr/>
          <p:nvPr/>
        </p:nvSpPr>
        <p:spPr>
          <a:xfrm>
            <a:off x="8263036" y="4373070"/>
            <a:ext cx="241738" cy="27756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Down Arrow 30">
            <a:extLst>
              <a:ext uri="{FF2B5EF4-FFF2-40B4-BE49-F238E27FC236}">
                <a16:creationId xmlns:a16="http://schemas.microsoft.com/office/drawing/2014/main" id="{BA086DF9-B7E7-5E4D-8789-C608D27A9AE4}"/>
              </a:ext>
            </a:extLst>
          </p:cNvPr>
          <p:cNvSpPr/>
          <p:nvPr/>
        </p:nvSpPr>
        <p:spPr>
          <a:xfrm>
            <a:off x="8263036" y="5061672"/>
            <a:ext cx="241738" cy="27756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4AC1E918-E6CB-F646-91CC-DF28249191AA}"/>
              </a:ext>
            </a:extLst>
          </p:cNvPr>
          <p:cNvSpPr txBox="1"/>
          <p:nvPr/>
        </p:nvSpPr>
        <p:spPr>
          <a:xfrm>
            <a:off x="1637759" y="5886787"/>
            <a:ext cx="2012632" cy="461665"/>
          </a:xfrm>
          <a:prstGeom prst="rect">
            <a:avLst/>
          </a:prstGeom>
          <a:noFill/>
        </p:spPr>
        <p:txBody>
          <a:bodyPr wrap="square" rtlCol="0">
            <a:spAutoFit/>
          </a:bodyPr>
          <a:lstStyle/>
          <a:p>
            <a:pPr algn="ctr"/>
            <a:r>
              <a:rPr lang="en-US" sz="2400" dirty="0">
                <a:sym typeface="Wingdings" pitchFamily="2" charset="2"/>
              </a:rPr>
              <a:t>“val1”</a:t>
            </a:r>
            <a:endParaRPr lang="en-US" sz="2400" i="1" dirty="0">
              <a:solidFill>
                <a:srgbClr val="C00000"/>
              </a:solidFill>
              <a:sym typeface="Wingdings" pitchFamily="2" charset="2"/>
            </a:endParaRPr>
          </a:p>
        </p:txBody>
      </p:sp>
      <p:sp>
        <p:nvSpPr>
          <p:cNvPr id="33" name="TextBox 32">
            <a:extLst>
              <a:ext uri="{FF2B5EF4-FFF2-40B4-BE49-F238E27FC236}">
                <a16:creationId xmlns:a16="http://schemas.microsoft.com/office/drawing/2014/main" id="{CC7C4F99-D6E5-7149-B3AB-A5225AAFCD11}"/>
              </a:ext>
            </a:extLst>
          </p:cNvPr>
          <p:cNvSpPr txBox="1"/>
          <p:nvPr/>
        </p:nvSpPr>
        <p:spPr>
          <a:xfrm>
            <a:off x="4972759" y="5886787"/>
            <a:ext cx="2142242" cy="461665"/>
          </a:xfrm>
          <a:prstGeom prst="rect">
            <a:avLst/>
          </a:prstGeom>
          <a:noFill/>
        </p:spPr>
        <p:txBody>
          <a:bodyPr wrap="square" rtlCol="0">
            <a:spAutoFit/>
          </a:bodyPr>
          <a:lstStyle/>
          <a:p>
            <a:pPr algn="ctr"/>
            <a:r>
              <a:rPr lang="en-US" sz="2400" dirty="0">
                <a:sym typeface="Wingdings" pitchFamily="2" charset="2"/>
              </a:rPr>
              <a:t>“val2”</a:t>
            </a:r>
            <a:endParaRPr lang="en-US" sz="2400" i="1" dirty="0">
              <a:solidFill>
                <a:srgbClr val="C00000"/>
              </a:solidFill>
              <a:sym typeface="Wingdings" pitchFamily="2" charset="2"/>
            </a:endParaRPr>
          </a:p>
        </p:txBody>
      </p:sp>
      <p:sp>
        <p:nvSpPr>
          <p:cNvPr id="34" name="TextBox 33">
            <a:extLst>
              <a:ext uri="{FF2B5EF4-FFF2-40B4-BE49-F238E27FC236}">
                <a16:creationId xmlns:a16="http://schemas.microsoft.com/office/drawing/2014/main" id="{EB3CD11D-2798-4544-9BDA-4C0770D0882A}"/>
              </a:ext>
            </a:extLst>
          </p:cNvPr>
          <p:cNvSpPr txBox="1"/>
          <p:nvPr/>
        </p:nvSpPr>
        <p:spPr>
          <a:xfrm>
            <a:off x="7223016" y="5886787"/>
            <a:ext cx="2424327" cy="461665"/>
          </a:xfrm>
          <a:prstGeom prst="rect">
            <a:avLst/>
          </a:prstGeom>
          <a:noFill/>
        </p:spPr>
        <p:txBody>
          <a:bodyPr wrap="square" rtlCol="0">
            <a:spAutoFit/>
          </a:bodyPr>
          <a:lstStyle/>
          <a:p>
            <a:pPr algn="ctr"/>
            <a:r>
              <a:rPr lang="en-US" sz="2400" dirty="0">
                <a:sym typeface="Wingdings" pitchFamily="2" charset="2"/>
              </a:rPr>
              <a:t>null</a:t>
            </a:r>
            <a:endParaRPr lang="en-US" sz="2400" i="1" dirty="0">
              <a:solidFill>
                <a:srgbClr val="C00000"/>
              </a:solidFill>
              <a:sym typeface="Wingdings" pitchFamily="2" charset="2"/>
            </a:endParaRPr>
          </a:p>
        </p:txBody>
      </p:sp>
      <p:sp>
        <p:nvSpPr>
          <p:cNvPr id="35" name="Can 34">
            <a:extLst>
              <a:ext uri="{FF2B5EF4-FFF2-40B4-BE49-F238E27FC236}">
                <a16:creationId xmlns:a16="http://schemas.microsoft.com/office/drawing/2014/main" id="{8CEF6E05-C823-4446-A133-E21BD79645A8}"/>
              </a:ext>
            </a:extLst>
          </p:cNvPr>
          <p:cNvSpPr/>
          <p:nvPr/>
        </p:nvSpPr>
        <p:spPr>
          <a:xfrm>
            <a:off x="7361299" y="4607905"/>
            <a:ext cx="2147760" cy="444381"/>
          </a:xfrm>
          <a:prstGeom prst="ca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Oracle NVM Image 2</a:t>
            </a:r>
          </a:p>
        </p:txBody>
      </p:sp>
      <p:sp>
        <p:nvSpPr>
          <p:cNvPr id="36" name="TextBox 35">
            <a:extLst>
              <a:ext uri="{FF2B5EF4-FFF2-40B4-BE49-F238E27FC236}">
                <a16:creationId xmlns:a16="http://schemas.microsoft.com/office/drawing/2014/main" id="{C9199E18-92E3-AF4E-8EAF-5F28BCD25282}"/>
              </a:ext>
            </a:extLst>
          </p:cNvPr>
          <p:cNvSpPr txBox="1"/>
          <p:nvPr/>
        </p:nvSpPr>
        <p:spPr>
          <a:xfrm>
            <a:off x="6885080" y="5886787"/>
            <a:ext cx="706975" cy="461665"/>
          </a:xfrm>
          <a:prstGeom prst="rect">
            <a:avLst/>
          </a:prstGeom>
          <a:noFill/>
        </p:spPr>
        <p:txBody>
          <a:bodyPr wrap="square" rtlCol="0">
            <a:spAutoFit/>
          </a:bodyPr>
          <a:lstStyle/>
          <a:p>
            <a:pPr algn="ctr"/>
            <a:r>
              <a:rPr lang="en-US" sz="2400" i="1" dirty="0">
                <a:solidFill>
                  <a:srgbClr val="C00000"/>
                </a:solidFill>
                <a:sym typeface="Wingdings" pitchFamily="2" charset="2"/>
              </a:rPr>
              <a:t>or</a:t>
            </a:r>
          </a:p>
        </p:txBody>
      </p:sp>
      <p:sp>
        <p:nvSpPr>
          <p:cNvPr id="37" name="Down Arrow 36">
            <a:extLst>
              <a:ext uri="{FF2B5EF4-FFF2-40B4-BE49-F238E27FC236}">
                <a16:creationId xmlns:a16="http://schemas.microsoft.com/office/drawing/2014/main" id="{F2003110-BA11-2E4F-A07C-16A5DA9178D1}"/>
              </a:ext>
            </a:extLst>
          </p:cNvPr>
          <p:cNvSpPr/>
          <p:nvPr/>
        </p:nvSpPr>
        <p:spPr>
          <a:xfrm rot="16200000">
            <a:off x="4187760" y="5453489"/>
            <a:ext cx="241738" cy="132825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26FAFEE4-F415-4446-BAAF-C1A3B3E0EBCD}"/>
              </a:ext>
            </a:extLst>
          </p:cNvPr>
          <p:cNvSpPr txBox="1"/>
          <p:nvPr/>
        </p:nvSpPr>
        <p:spPr>
          <a:xfrm>
            <a:off x="1544611" y="2822313"/>
            <a:ext cx="2198928" cy="461665"/>
          </a:xfrm>
          <a:prstGeom prst="rect">
            <a:avLst/>
          </a:prstGeom>
          <a:noFill/>
        </p:spPr>
        <p:txBody>
          <a:bodyPr wrap="square" rtlCol="0">
            <a:spAutoFit/>
          </a:bodyPr>
          <a:lstStyle/>
          <a:p>
            <a:pPr algn="ctr"/>
            <a:r>
              <a:rPr lang="en-US" sz="2400" dirty="0">
                <a:sym typeface="Wingdings" pitchFamily="2" charset="2"/>
              </a:rPr>
              <a:t>Crash Execution</a:t>
            </a:r>
            <a:endParaRPr lang="en-US" sz="2400" i="1" dirty="0">
              <a:solidFill>
                <a:srgbClr val="C00000"/>
              </a:solidFill>
              <a:sym typeface="Wingdings" pitchFamily="2" charset="2"/>
            </a:endParaRPr>
          </a:p>
        </p:txBody>
      </p:sp>
      <p:sp>
        <p:nvSpPr>
          <p:cNvPr id="39" name="TextBox 38">
            <a:extLst>
              <a:ext uri="{FF2B5EF4-FFF2-40B4-BE49-F238E27FC236}">
                <a16:creationId xmlns:a16="http://schemas.microsoft.com/office/drawing/2014/main" id="{0A48DACB-6727-6E41-A258-0567C5FCAE8A}"/>
              </a:ext>
            </a:extLst>
          </p:cNvPr>
          <p:cNvSpPr txBox="1"/>
          <p:nvPr/>
        </p:nvSpPr>
        <p:spPr>
          <a:xfrm>
            <a:off x="4944051" y="2825692"/>
            <a:ext cx="2147760" cy="461665"/>
          </a:xfrm>
          <a:prstGeom prst="rect">
            <a:avLst/>
          </a:prstGeom>
          <a:noFill/>
        </p:spPr>
        <p:txBody>
          <a:bodyPr wrap="square" rtlCol="0">
            <a:spAutoFit/>
          </a:bodyPr>
          <a:lstStyle/>
          <a:p>
            <a:pPr algn="ctr"/>
            <a:r>
              <a:rPr lang="en-US" sz="2400" dirty="0">
                <a:sym typeface="Wingdings" pitchFamily="2" charset="2"/>
              </a:rPr>
              <a:t>All Semantics</a:t>
            </a:r>
          </a:p>
        </p:txBody>
      </p:sp>
      <p:sp>
        <p:nvSpPr>
          <p:cNvPr id="40" name="TextBox 39">
            <a:extLst>
              <a:ext uri="{FF2B5EF4-FFF2-40B4-BE49-F238E27FC236}">
                <a16:creationId xmlns:a16="http://schemas.microsoft.com/office/drawing/2014/main" id="{C3048D32-6E50-EE4D-9BE7-48A2E2601F36}"/>
              </a:ext>
            </a:extLst>
          </p:cNvPr>
          <p:cNvSpPr txBox="1"/>
          <p:nvPr/>
        </p:nvSpPr>
        <p:spPr>
          <a:xfrm>
            <a:off x="7151567" y="2816097"/>
            <a:ext cx="2706413" cy="461665"/>
          </a:xfrm>
          <a:prstGeom prst="rect">
            <a:avLst/>
          </a:prstGeom>
          <a:noFill/>
        </p:spPr>
        <p:txBody>
          <a:bodyPr wrap="square" rtlCol="0">
            <a:spAutoFit/>
          </a:bodyPr>
          <a:lstStyle/>
          <a:p>
            <a:pPr algn="ctr"/>
            <a:r>
              <a:rPr lang="en-US" sz="2400" dirty="0">
                <a:sym typeface="Wingdings" pitchFamily="2" charset="2"/>
              </a:rPr>
              <a:t>Nothing Semantics</a:t>
            </a:r>
          </a:p>
        </p:txBody>
      </p:sp>
      <p:sp>
        <p:nvSpPr>
          <p:cNvPr id="41" name="TextBox 40">
            <a:extLst>
              <a:ext uri="{FF2B5EF4-FFF2-40B4-BE49-F238E27FC236}">
                <a16:creationId xmlns:a16="http://schemas.microsoft.com/office/drawing/2014/main" id="{B7D42598-946A-E344-B628-C21C9AEABD99}"/>
              </a:ext>
            </a:extLst>
          </p:cNvPr>
          <p:cNvSpPr txBox="1"/>
          <p:nvPr/>
        </p:nvSpPr>
        <p:spPr>
          <a:xfrm>
            <a:off x="3546256" y="5622111"/>
            <a:ext cx="1573312" cy="461665"/>
          </a:xfrm>
          <a:prstGeom prst="rect">
            <a:avLst/>
          </a:prstGeom>
          <a:noFill/>
        </p:spPr>
        <p:txBody>
          <a:bodyPr wrap="square" rtlCol="0">
            <a:spAutoFit/>
          </a:bodyPr>
          <a:lstStyle/>
          <a:p>
            <a:pPr algn="ctr"/>
            <a:r>
              <a:rPr lang="en-US" sz="2400" i="1" dirty="0">
                <a:solidFill>
                  <a:srgbClr val="C00000"/>
                </a:solidFill>
                <a:sym typeface="Wingdings" pitchFamily="2" charset="2"/>
              </a:rPr>
              <a:t>mismatch</a:t>
            </a:r>
          </a:p>
        </p:txBody>
      </p:sp>
      <p:sp>
        <p:nvSpPr>
          <p:cNvPr id="42" name="Rectangle 41">
            <a:extLst>
              <a:ext uri="{FF2B5EF4-FFF2-40B4-BE49-F238E27FC236}">
                <a16:creationId xmlns:a16="http://schemas.microsoft.com/office/drawing/2014/main" id="{C57FD502-94EF-8B47-B976-9AFFA07C5B0D}"/>
              </a:ext>
            </a:extLst>
          </p:cNvPr>
          <p:cNvSpPr/>
          <p:nvPr/>
        </p:nvSpPr>
        <p:spPr>
          <a:xfrm>
            <a:off x="4945638" y="3342338"/>
            <a:ext cx="2147760" cy="1028561"/>
          </a:xfrm>
          <a:prstGeom prst="rect">
            <a:avLst/>
          </a:prstGeom>
          <a:ln w="12700">
            <a:solidFill>
              <a:schemeClr val="tx1"/>
            </a:solidFill>
          </a:ln>
        </p:spPr>
        <p:style>
          <a:lnRef idx="2">
            <a:schemeClr val="dk1"/>
          </a:lnRef>
          <a:fillRef idx="1">
            <a:schemeClr val="lt1"/>
          </a:fillRef>
          <a:effectRef idx="0">
            <a:schemeClr val="dk1"/>
          </a:effectRef>
          <a:fontRef idx="minor">
            <a:schemeClr val="dk1"/>
          </a:fontRef>
        </p:style>
        <p:txBody>
          <a:bodyPr rtlCol="0" anchor="t"/>
          <a:lstStyle/>
          <a:p>
            <a:r>
              <a:rPr lang="en-US" sz="2000" dirty="0"/>
              <a:t>Insert  (key, val1)</a:t>
            </a:r>
          </a:p>
          <a:p>
            <a:r>
              <a:rPr lang="en-US" sz="2000" dirty="0"/>
              <a:t>Delete (key)</a:t>
            </a:r>
          </a:p>
          <a:p>
            <a:r>
              <a:rPr lang="en-US" sz="2000" dirty="0">
                <a:highlight>
                  <a:srgbClr val="FFFF00"/>
                </a:highlight>
              </a:rPr>
              <a:t>Insert  (key, val2)</a:t>
            </a:r>
          </a:p>
        </p:txBody>
      </p:sp>
      <p:sp>
        <p:nvSpPr>
          <p:cNvPr id="43" name="Rectangle 42">
            <a:extLst>
              <a:ext uri="{FF2B5EF4-FFF2-40B4-BE49-F238E27FC236}">
                <a16:creationId xmlns:a16="http://schemas.microsoft.com/office/drawing/2014/main" id="{53897975-5B7F-A349-9473-B43A8F67CF1D}"/>
              </a:ext>
            </a:extLst>
          </p:cNvPr>
          <p:cNvSpPr/>
          <p:nvPr/>
        </p:nvSpPr>
        <p:spPr>
          <a:xfrm>
            <a:off x="7361299" y="3342338"/>
            <a:ext cx="2147760" cy="1028561"/>
          </a:xfrm>
          <a:prstGeom prst="rect">
            <a:avLst/>
          </a:prstGeom>
          <a:ln w="12700">
            <a:solidFill>
              <a:schemeClr val="tx1"/>
            </a:solidFill>
          </a:ln>
        </p:spPr>
        <p:style>
          <a:lnRef idx="2">
            <a:schemeClr val="dk1"/>
          </a:lnRef>
          <a:fillRef idx="1">
            <a:schemeClr val="lt1"/>
          </a:fillRef>
          <a:effectRef idx="0">
            <a:schemeClr val="dk1"/>
          </a:effectRef>
          <a:fontRef idx="minor">
            <a:schemeClr val="dk1"/>
          </a:fontRef>
        </p:style>
        <p:txBody>
          <a:bodyPr rtlCol="0" anchor="t"/>
          <a:lstStyle/>
          <a:p>
            <a:r>
              <a:rPr lang="en-US" sz="2000" dirty="0"/>
              <a:t>Insert  (key, val1)</a:t>
            </a:r>
          </a:p>
          <a:p>
            <a:r>
              <a:rPr lang="en-US" sz="2000" dirty="0"/>
              <a:t>Delete (key)</a:t>
            </a:r>
          </a:p>
        </p:txBody>
      </p:sp>
      <p:sp>
        <p:nvSpPr>
          <p:cNvPr id="44" name="Rectangle 43">
            <a:extLst>
              <a:ext uri="{FF2B5EF4-FFF2-40B4-BE49-F238E27FC236}">
                <a16:creationId xmlns:a16="http://schemas.microsoft.com/office/drawing/2014/main" id="{E992E240-F452-F047-A269-854FD1A649D3}"/>
              </a:ext>
            </a:extLst>
          </p:cNvPr>
          <p:cNvSpPr/>
          <p:nvPr/>
        </p:nvSpPr>
        <p:spPr>
          <a:xfrm>
            <a:off x="4944050" y="5346318"/>
            <a:ext cx="2147760" cy="420524"/>
          </a:xfrm>
          <a:prstGeom prst="rect">
            <a:avLst/>
          </a:prstGeom>
          <a:ln w="12700">
            <a:solidFill>
              <a:schemeClr val="tx1"/>
            </a:solidFill>
          </a:ln>
        </p:spPr>
        <p:style>
          <a:lnRef idx="2">
            <a:schemeClr val="dk1"/>
          </a:lnRef>
          <a:fillRef idx="1">
            <a:schemeClr val="lt1"/>
          </a:fillRef>
          <a:effectRef idx="0">
            <a:schemeClr val="dk1"/>
          </a:effectRef>
          <a:fontRef idx="minor">
            <a:schemeClr val="dk1"/>
          </a:fontRef>
        </p:style>
        <p:txBody>
          <a:bodyPr rtlCol="0" anchor="t"/>
          <a:lstStyle/>
          <a:p>
            <a:r>
              <a:rPr lang="en-US" sz="2000" dirty="0"/>
              <a:t>Get (key)</a:t>
            </a:r>
          </a:p>
        </p:txBody>
      </p:sp>
      <p:sp>
        <p:nvSpPr>
          <p:cNvPr id="45" name="Rectangle 44">
            <a:extLst>
              <a:ext uri="{FF2B5EF4-FFF2-40B4-BE49-F238E27FC236}">
                <a16:creationId xmlns:a16="http://schemas.microsoft.com/office/drawing/2014/main" id="{E2AA2A24-11F4-714C-A721-81BCAB9A3FA2}"/>
              </a:ext>
            </a:extLst>
          </p:cNvPr>
          <p:cNvSpPr/>
          <p:nvPr/>
        </p:nvSpPr>
        <p:spPr>
          <a:xfrm>
            <a:off x="7361299" y="5346318"/>
            <a:ext cx="2147760" cy="420524"/>
          </a:xfrm>
          <a:prstGeom prst="rect">
            <a:avLst/>
          </a:prstGeom>
          <a:ln w="12700">
            <a:solidFill>
              <a:schemeClr val="tx1"/>
            </a:solidFill>
          </a:ln>
        </p:spPr>
        <p:style>
          <a:lnRef idx="2">
            <a:schemeClr val="dk1"/>
          </a:lnRef>
          <a:fillRef idx="1">
            <a:schemeClr val="lt1"/>
          </a:fillRef>
          <a:effectRef idx="0">
            <a:schemeClr val="dk1"/>
          </a:effectRef>
          <a:fontRef idx="minor">
            <a:schemeClr val="dk1"/>
          </a:fontRef>
        </p:style>
        <p:txBody>
          <a:bodyPr rtlCol="0" anchor="t"/>
          <a:lstStyle/>
          <a:p>
            <a:r>
              <a:rPr lang="en-US" sz="2000" dirty="0"/>
              <a:t>Get (key)</a:t>
            </a:r>
          </a:p>
        </p:txBody>
      </p:sp>
      <p:sp>
        <p:nvSpPr>
          <p:cNvPr id="46" name="TextBox 45">
            <a:extLst>
              <a:ext uri="{FF2B5EF4-FFF2-40B4-BE49-F238E27FC236}">
                <a16:creationId xmlns:a16="http://schemas.microsoft.com/office/drawing/2014/main" id="{834A1CEE-6FF4-1D44-83B4-2346741C0D67}"/>
              </a:ext>
            </a:extLst>
          </p:cNvPr>
          <p:cNvSpPr txBox="1"/>
          <p:nvPr/>
        </p:nvSpPr>
        <p:spPr>
          <a:xfrm>
            <a:off x="3521973" y="6117618"/>
            <a:ext cx="1573312" cy="461665"/>
          </a:xfrm>
          <a:prstGeom prst="rect">
            <a:avLst/>
          </a:prstGeom>
          <a:noFill/>
        </p:spPr>
        <p:txBody>
          <a:bodyPr wrap="square" rtlCol="0">
            <a:spAutoFit/>
          </a:bodyPr>
          <a:lstStyle/>
          <a:p>
            <a:pPr algn="ctr"/>
            <a:r>
              <a:rPr lang="en-US" sz="2400" i="1" dirty="0">
                <a:solidFill>
                  <a:srgbClr val="C00000"/>
                </a:solidFill>
                <a:sym typeface="Wingdings" pitchFamily="2" charset="2"/>
              </a:rPr>
              <a:t>Bug!</a:t>
            </a:r>
          </a:p>
        </p:txBody>
      </p:sp>
    </p:spTree>
    <p:extLst>
      <p:ext uri="{BB962C8B-B14F-4D97-AF65-F5344CB8AC3E}">
        <p14:creationId xmlns:p14="http://schemas.microsoft.com/office/powerpoint/2010/main" val="6788491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9"/>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4"/>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7"/>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4"/>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1"/>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5"/>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33"/>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34"/>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36"/>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37"/>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46"/>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41"/>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1" grpId="0" animBg="1"/>
      <p:bldP spid="14" grpId="0" animBg="1"/>
      <p:bldP spid="16" grpId="0" animBg="1"/>
      <p:bldP spid="18" grpId="0" animBg="1"/>
      <p:bldP spid="19" grpId="0" animBg="1"/>
      <p:bldP spid="25" grpId="0" animBg="1"/>
      <p:bldP spid="26" grpId="0" animBg="1"/>
      <p:bldP spid="27" grpId="0" animBg="1"/>
      <p:bldP spid="30" grpId="0" animBg="1"/>
      <p:bldP spid="31" grpId="0" animBg="1"/>
      <p:bldP spid="32" grpId="0"/>
      <p:bldP spid="33" grpId="0"/>
      <p:bldP spid="34" grpId="0"/>
      <p:bldP spid="35" grpId="0" animBg="1"/>
      <p:bldP spid="36" grpId="0"/>
      <p:bldP spid="37" grpId="0" animBg="1"/>
      <p:bldP spid="38" grpId="0"/>
      <p:bldP spid="39" grpId="0"/>
      <p:bldP spid="40" grpId="0"/>
      <p:bldP spid="41" grpId="0"/>
      <p:bldP spid="42" grpId="0" animBg="1"/>
      <p:bldP spid="43" grpId="0" animBg="1"/>
      <p:bldP spid="44" grpId="0" animBg="1"/>
      <p:bldP spid="45" grpId="0" animBg="1"/>
      <p:bldP spid="4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A04D9009-F04A-FC49-AF90-573F72416DAB}"/>
              </a:ext>
            </a:extLst>
          </p:cNvPr>
          <p:cNvCxnSpPr>
            <a:cxnSpLocks/>
          </p:cNvCxnSpPr>
          <p:nvPr/>
        </p:nvCxnSpPr>
        <p:spPr>
          <a:xfrm>
            <a:off x="459582" y="859962"/>
            <a:ext cx="10511783" cy="0"/>
          </a:xfrm>
          <a:prstGeom prst="line">
            <a:avLst/>
          </a:prstGeom>
          <a:ln w="76200">
            <a:solidFill>
              <a:srgbClr val="C00000"/>
            </a:solidFill>
          </a:ln>
        </p:spPr>
        <p:style>
          <a:lnRef idx="3">
            <a:schemeClr val="accent2"/>
          </a:lnRef>
          <a:fillRef idx="0">
            <a:schemeClr val="accent2"/>
          </a:fillRef>
          <a:effectRef idx="2">
            <a:schemeClr val="accent2"/>
          </a:effectRef>
          <a:fontRef idx="minor">
            <a:schemeClr val="tx1"/>
          </a:fontRef>
        </p:style>
      </p:cxnSp>
      <p:sp>
        <p:nvSpPr>
          <p:cNvPr id="4" name="Title 1">
            <a:extLst>
              <a:ext uri="{FF2B5EF4-FFF2-40B4-BE49-F238E27FC236}">
                <a16:creationId xmlns:a16="http://schemas.microsoft.com/office/drawing/2014/main" id="{68EC50AD-D157-AE44-B761-0F922CC81389}"/>
              </a:ext>
            </a:extLst>
          </p:cNvPr>
          <p:cNvSpPr txBox="1">
            <a:spLocks/>
          </p:cNvSpPr>
          <p:nvPr/>
        </p:nvSpPr>
        <p:spPr>
          <a:xfrm>
            <a:off x="409574" y="362605"/>
            <a:ext cx="10968339" cy="510541"/>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200" dirty="0">
                <a:latin typeface="Calibri" panose="020F0502020204030204" pitchFamily="34" charset="0"/>
                <a:cs typeface="Calibri" panose="020F0502020204030204" pitchFamily="34" charset="0"/>
              </a:rPr>
              <a:t>Witcher: Systematic Crash Consistency Testing for NVM KV Stores</a:t>
            </a:r>
          </a:p>
        </p:txBody>
      </p:sp>
      <p:sp>
        <p:nvSpPr>
          <p:cNvPr id="7" name="Slide Number Placeholder 6">
            <a:extLst>
              <a:ext uri="{FF2B5EF4-FFF2-40B4-BE49-F238E27FC236}">
                <a16:creationId xmlns:a16="http://schemas.microsoft.com/office/drawing/2014/main" id="{EFB0BD1D-8D12-A648-AD27-79617DE3E23F}"/>
              </a:ext>
            </a:extLst>
          </p:cNvPr>
          <p:cNvSpPr>
            <a:spLocks noGrp="1"/>
          </p:cNvSpPr>
          <p:nvPr>
            <p:ph type="sldNum" sz="quarter" idx="12"/>
          </p:nvPr>
        </p:nvSpPr>
        <p:spPr/>
        <p:txBody>
          <a:bodyPr/>
          <a:lstStyle/>
          <a:p>
            <a:fld id="{9A31AEB5-0D90-3340-AFD9-9850B4457261}" type="slidenum">
              <a:rPr lang="en-US" smtClean="0"/>
              <a:t>8</a:t>
            </a:fld>
            <a:endParaRPr lang="en-US"/>
          </a:p>
        </p:txBody>
      </p:sp>
      <p:sp>
        <p:nvSpPr>
          <p:cNvPr id="8" name="Rectangle 7">
            <a:extLst>
              <a:ext uri="{FF2B5EF4-FFF2-40B4-BE49-F238E27FC236}">
                <a16:creationId xmlns:a16="http://schemas.microsoft.com/office/drawing/2014/main" id="{442095E6-9E98-A640-B888-59318CD09532}"/>
              </a:ext>
            </a:extLst>
          </p:cNvPr>
          <p:cNvSpPr/>
          <p:nvPr/>
        </p:nvSpPr>
        <p:spPr>
          <a:xfrm>
            <a:off x="1515164" y="1169764"/>
            <a:ext cx="1169233" cy="2156762"/>
          </a:xfrm>
          <a:prstGeom prst="rect">
            <a:avLst/>
          </a:prstGeom>
          <a:ln w="1270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000" dirty="0"/>
              <a:t>Tracing </a:t>
            </a:r>
          </a:p>
          <a:p>
            <a:pPr algn="ctr"/>
            <a:r>
              <a:rPr lang="en-US" sz="2000" dirty="0"/>
              <a:t>Memory</a:t>
            </a:r>
          </a:p>
          <a:p>
            <a:pPr algn="ctr"/>
            <a:r>
              <a:rPr lang="en-US" sz="2000" dirty="0"/>
              <a:t>Accesses</a:t>
            </a:r>
          </a:p>
        </p:txBody>
      </p:sp>
      <p:sp>
        <p:nvSpPr>
          <p:cNvPr id="9" name="TextBox 8">
            <a:extLst>
              <a:ext uri="{FF2B5EF4-FFF2-40B4-BE49-F238E27FC236}">
                <a16:creationId xmlns:a16="http://schemas.microsoft.com/office/drawing/2014/main" id="{D6783145-A9ED-BD42-9C52-2D71C31F4B65}"/>
              </a:ext>
            </a:extLst>
          </p:cNvPr>
          <p:cNvSpPr txBox="1"/>
          <p:nvPr/>
        </p:nvSpPr>
        <p:spPr>
          <a:xfrm>
            <a:off x="-22090" y="1550049"/>
            <a:ext cx="1135043" cy="400110"/>
          </a:xfrm>
          <a:prstGeom prst="rect">
            <a:avLst/>
          </a:prstGeom>
          <a:noFill/>
        </p:spPr>
        <p:txBody>
          <a:bodyPr wrap="square" rtlCol="0">
            <a:spAutoFit/>
          </a:bodyPr>
          <a:lstStyle/>
          <a:p>
            <a:pPr algn="ctr"/>
            <a:r>
              <a:rPr lang="en-US" sz="2000" dirty="0">
                <a:sym typeface="Wingdings" pitchFamily="2" charset="2"/>
              </a:rPr>
              <a:t>Program</a:t>
            </a:r>
          </a:p>
        </p:txBody>
      </p:sp>
      <p:sp>
        <p:nvSpPr>
          <p:cNvPr id="10" name="TextBox 9">
            <a:extLst>
              <a:ext uri="{FF2B5EF4-FFF2-40B4-BE49-F238E27FC236}">
                <a16:creationId xmlns:a16="http://schemas.microsoft.com/office/drawing/2014/main" id="{9B4013BB-2216-834D-BE50-A0B53CAA05AF}"/>
              </a:ext>
            </a:extLst>
          </p:cNvPr>
          <p:cNvSpPr txBox="1"/>
          <p:nvPr/>
        </p:nvSpPr>
        <p:spPr>
          <a:xfrm>
            <a:off x="262751" y="2254181"/>
            <a:ext cx="840828" cy="707886"/>
          </a:xfrm>
          <a:prstGeom prst="rect">
            <a:avLst/>
          </a:prstGeom>
          <a:noFill/>
        </p:spPr>
        <p:txBody>
          <a:bodyPr wrap="square" rtlCol="0">
            <a:spAutoFit/>
          </a:bodyPr>
          <a:lstStyle/>
          <a:p>
            <a:pPr algn="ctr"/>
            <a:r>
              <a:rPr lang="en-US" sz="2000" dirty="0">
                <a:sym typeface="Wingdings" pitchFamily="2" charset="2"/>
              </a:rPr>
              <a:t>Test Cases</a:t>
            </a:r>
          </a:p>
        </p:txBody>
      </p:sp>
      <p:sp>
        <p:nvSpPr>
          <p:cNvPr id="11" name="Rectangle 10">
            <a:extLst>
              <a:ext uri="{FF2B5EF4-FFF2-40B4-BE49-F238E27FC236}">
                <a16:creationId xmlns:a16="http://schemas.microsoft.com/office/drawing/2014/main" id="{BF01FDAD-4560-3046-BDDA-F57D4D8206FB}"/>
              </a:ext>
            </a:extLst>
          </p:cNvPr>
          <p:cNvSpPr/>
          <p:nvPr/>
        </p:nvSpPr>
        <p:spPr>
          <a:xfrm>
            <a:off x="3419325" y="1169765"/>
            <a:ext cx="1445324" cy="1346684"/>
          </a:xfrm>
          <a:prstGeom prst="rect">
            <a:avLst/>
          </a:prstGeom>
          <a:ln w="1270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000" dirty="0"/>
              <a:t>Inferring Likely Correctness Conditions</a:t>
            </a:r>
          </a:p>
        </p:txBody>
      </p:sp>
      <p:sp>
        <p:nvSpPr>
          <p:cNvPr id="12" name="Rectangle 11">
            <a:extLst>
              <a:ext uri="{FF2B5EF4-FFF2-40B4-BE49-F238E27FC236}">
                <a16:creationId xmlns:a16="http://schemas.microsoft.com/office/drawing/2014/main" id="{00A72F3B-D451-0B42-BB2B-C1664A5D4E3F}"/>
              </a:ext>
            </a:extLst>
          </p:cNvPr>
          <p:cNvSpPr/>
          <p:nvPr/>
        </p:nvSpPr>
        <p:spPr>
          <a:xfrm>
            <a:off x="5475930" y="1169765"/>
            <a:ext cx="1445324" cy="1346684"/>
          </a:xfrm>
          <a:prstGeom prst="rect">
            <a:avLst/>
          </a:prstGeom>
          <a:ln w="1270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000" dirty="0"/>
              <a:t>Generating Crash NVM Images</a:t>
            </a:r>
          </a:p>
        </p:txBody>
      </p:sp>
      <p:sp>
        <p:nvSpPr>
          <p:cNvPr id="13" name="Rectangle 12">
            <a:extLst>
              <a:ext uri="{FF2B5EF4-FFF2-40B4-BE49-F238E27FC236}">
                <a16:creationId xmlns:a16="http://schemas.microsoft.com/office/drawing/2014/main" id="{6D75B0AD-D641-7547-BF03-B443308FB44E}"/>
              </a:ext>
            </a:extLst>
          </p:cNvPr>
          <p:cNvSpPr/>
          <p:nvPr/>
        </p:nvSpPr>
        <p:spPr>
          <a:xfrm>
            <a:off x="7656181" y="1169765"/>
            <a:ext cx="1643966" cy="1346684"/>
          </a:xfrm>
          <a:prstGeom prst="rect">
            <a:avLst/>
          </a:prstGeom>
          <a:ln w="1270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000" dirty="0"/>
              <a:t>Output Equivalence Checking</a:t>
            </a:r>
          </a:p>
        </p:txBody>
      </p:sp>
      <p:sp>
        <p:nvSpPr>
          <p:cNvPr id="14" name="TextBox 13">
            <a:extLst>
              <a:ext uri="{FF2B5EF4-FFF2-40B4-BE49-F238E27FC236}">
                <a16:creationId xmlns:a16="http://schemas.microsoft.com/office/drawing/2014/main" id="{894024FE-0604-E44D-9DA1-641F820F09BC}"/>
              </a:ext>
            </a:extLst>
          </p:cNvPr>
          <p:cNvSpPr txBox="1"/>
          <p:nvPr/>
        </p:nvSpPr>
        <p:spPr>
          <a:xfrm>
            <a:off x="9943043" y="1643052"/>
            <a:ext cx="1988636" cy="400110"/>
          </a:xfrm>
          <a:prstGeom prst="rect">
            <a:avLst/>
          </a:prstGeom>
          <a:noFill/>
        </p:spPr>
        <p:txBody>
          <a:bodyPr wrap="square" rtlCol="0">
            <a:spAutoFit/>
          </a:bodyPr>
          <a:lstStyle/>
          <a:p>
            <a:r>
              <a:rPr lang="en-US" sz="2000" dirty="0">
                <a:sym typeface="Wingdings" pitchFamily="2" charset="2"/>
              </a:rPr>
              <a:t>Correctness Bugs</a:t>
            </a:r>
          </a:p>
        </p:txBody>
      </p:sp>
      <p:sp>
        <p:nvSpPr>
          <p:cNvPr id="15" name="TextBox 14">
            <a:extLst>
              <a:ext uri="{FF2B5EF4-FFF2-40B4-BE49-F238E27FC236}">
                <a16:creationId xmlns:a16="http://schemas.microsoft.com/office/drawing/2014/main" id="{79105FF9-C302-5240-ACE8-9831D9607F10}"/>
              </a:ext>
            </a:extLst>
          </p:cNvPr>
          <p:cNvSpPr txBox="1"/>
          <p:nvPr/>
        </p:nvSpPr>
        <p:spPr>
          <a:xfrm>
            <a:off x="9943043" y="2871200"/>
            <a:ext cx="2239796" cy="400110"/>
          </a:xfrm>
          <a:prstGeom prst="rect">
            <a:avLst/>
          </a:prstGeom>
          <a:noFill/>
        </p:spPr>
        <p:txBody>
          <a:bodyPr wrap="square" rtlCol="0">
            <a:spAutoFit/>
          </a:bodyPr>
          <a:lstStyle/>
          <a:p>
            <a:r>
              <a:rPr lang="en-US" sz="2000" dirty="0">
                <a:sym typeface="Wingdings" pitchFamily="2" charset="2"/>
              </a:rPr>
              <a:t>Performance Bugs</a:t>
            </a:r>
          </a:p>
        </p:txBody>
      </p:sp>
      <p:sp>
        <p:nvSpPr>
          <p:cNvPr id="16" name="Rectangle 15">
            <a:extLst>
              <a:ext uri="{FF2B5EF4-FFF2-40B4-BE49-F238E27FC236}">
                <a16:creationId xmlns:a16="http://schemas.microsoft.com/office/drawing/2014/main" id="{B775F2D1-C552-1D4B-8022-5DB34CC63AE1}"/>
              </a:ext>
            </a:extLst>
          </p:cNvPr>
          <p:cNvSpPr/>
          <p:nvPr/>
        </p:nvSpPr>
        <p:spPr>
          <a:xfrm>
            <a:off x="3419325" y="2815985"/>
            <a:ext cx="5880822" cy="510541"/>
          </a:xfrm>
          <a:prstGeom prst="rect">
            <a:avLst/>
          </a:prstGeom>
          <a:ln w="1270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000" dirty="0"/>
              <a:t>Trace-based Performance Bug Detection</a:t>
            </a:r>
          </a:p>
        </p:txBody>
      </p:sp>
      <p:cxnSp>
        <p:nvCxnSpPr>
          <p:cNvPr id="17" name="Straight Arrow Connector 16">
            <a:extLst>
              <a:ext uri="{FF2B5EF4-FFF2-40B4-BE49-F238E27FC236}">
                <a16:creationId xmlns:a16="http://schemas.microsoft.com/office/drawing/2014/main" id="{6462014B-36FF-5149-B09F-936B46C38E95}"/>
              </a:ext>
            </a:extLst>
          </p:cNvPr>
          <p:cNvCxnSpPr>
            <a:cxnSpLocks/>
            <a:endCxn id="11" idx="1"/>
          </p:cNvCxnSpPr>
          <p:nvPr/>
        </p:nvCxnSpPr>
        <p:spPr>
          <a:xfrm>
            <a:off x="2684397" y="1843107"/>
            <a:ext cx="734928" cy="0"/>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cxnSp>
        <p:nvCxnSpPr>
          <p:cNvPr id="18" name="Straight Arrow Connector 17">
            <a:extLst>
              <a:ext uri="{FF2B5EF4-FFF2-40B4-BE49-F238E27FC236}">
                <a16:creationId xmlns:a16="http://schemas.microsoft.com/office/drawing/2014/main" id="{948839B1-7207-B94C-9FAA-317F2746B499}"/>
              </a:ext>
            </a:extLst>
          </p:cNvPr>
          <p:cNvCxnSpPr>
            <a:cxnSpLocks/>
            <a:stCxn id="11" idx="3"/>
            <a:endCxn id="12" idx="1"/>
          </p:cNvCxnSpPr>
          <p:nvPr/>
        </p:nvCxnSpPr>
        <p:spPr>
          <a:xfrm>
            <a:off x="4864649" y="1843107"/>
            <a:ext cx="611281" cy="0"/>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cxnSp>
        <p:nvCxnSpPr>
          <p:cNvPr id="19" name="Straight Arrow Connector 18">
            <a:extLst>
              <a:ext uri="{FF2B5EF4-FFF2-40B4-BE49-F238E27FC236}">
                <a16:creationId xmlns:a16="http://schemas.microsoft.com/office/drawing/2014/main" id="{8E6B9A2D-5917-A54E-A0BC-6CC3A1F8435B}"/>
              </a:ext>
            </a:extLst>
          </p:cNvPr>
          <p:cNvCxnSpPr>
            <a:cxnSpLocks/>
            <a:stCxn id="12" idx="3"/>
            <a:endCxn id="13" idx="1"/>
          </p:cNvCxnSpPr>
          <p:nvPr/>
        </p:nvCxnSpPr>
        <p:spPr>
          <a:xfrm>
            <a:off x="6921254" y="1843107"/>
            <a:ext cx="734927" cy="0"/>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cxnSp>
        <p:nvCxnSpPr>
          <p:cNvPr id="20" name="Straight Arrow Connector 19">
            <a:extLst>
              <a:ext uri="{FF2B5EF4-FFF2-40B4-BE49-F238E27FC236}">
                <a16:creationId xmlns:a16="http://schemas.microsoft.com/office/drawing/2014/main" id="{18BA4211-BAB6-BE4C-A8E4-3EDAEC9E595B}"/>
              </a:ext>
            </a:extLst>
          </p:cNvPr>
          <p:cNvCxnSpPr>
            <a:cxnSpLocks/>
            <a:stCxn id="13" idx="3"/>
            <a:endCxn id="14" idx="1"/>
          </p:cNvCxnSpPr>
          <p:nvPr/>
        </p:nvCxnSpPr>
        <p:spPr>
          <a:xfrm>
            <a:off x="9300147" y="1843107"/>
            <a:ext cx="642896" cy="0"/>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cxnSp>
        <p:nvCxnSpPr>
          <p:cNvPr id="21" name="Straight Arrow Connector 20">
            <a:extLst>
              <a:ext uri="{FF2B5EF4-FFF2-40B4-BE49-F238E27FC236}">
                <a16:creationId xmlns:a16="http://schemas.microsoft.com/office/drawing/2014/main" id="{59C64845-B611-E346-A834-02FC19B8B215}"/>
              </a:ext>
            </a:extLst>
          </p:cNvPr>
          <p:cNvCxnSpPr>
            <a:cxnSpLocks/>
            <a:stCxn id="16" idx="3"/>
            <a:endCxn id="15" idx="1"/>
          </p:cNvCxnSpPr>
          <p:nvPr/>
        </p:nvCxnSpPr>
        <p:spPr>
          <a:xfrm flipV="1">
            <a:off x="9300147" y="3071255"/>
            <a:ext cx="642896" cy="1"/>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cxnSp>
        <p:nvCxnSpPr>
          <p:cNvPr id="22" name="Straight Arrow Connector 21">
            <a:extLst>
              <a:ext uri="{FF2B5EF4-FFF2-40B4-BE49-F238E27FC236}">
                <a16:creationId xmlns:a16="http://schemas.microsoft.com/office/drawing/2014/main" id="{6E0E5910-0305-C54C-9778-006824401950}"/>
              </a:ext>
            </a:extLst>
          </p:cNvPr>
          <p:cNvCxnSpPr>
            <a:cxnSpLocks/>
            <a:endCxn id="16" idx="1"/>
          </p:cNvCxnSpPr>
          <p:nvPr/>
        </p:nvCxnSpPr>
        <p:spPr>
          <a:xfrm>
            <a:off x="2684397" y="3071256"/>
            <a:ext cx="734928" cy="0"/>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cxnSp>
        <p:nvCxnSpPr>
          <p:cNvPr id="23" name="Straight Arrow Connector 22">
            <a:extLst>
              <a:ext uri="{FF2B5EF4-FFF2-40B4-BE49-F238E27FC236}">
                <a16:creationId xmlns:a16="http://schemas.microsoft.com/office/drawing/2014/main" id="{126242B8-CD65-D443-AAA5-60338A6688E0}"/>
              </a:ext>
            </a:extLst>
          </p:cNvPr>
          <p:cNvCxnSpPr>
            <a:cxnSpLocks/>
            <a:stCxn id="9" idx="3"/>
          </p:cNvCxnSpPr>
          <p:nvPr/>
        </p:nvCxnSpPr>
        <p:spPr>
          <a:xfrm>
            <a:off x="1112953" y="1750104"/>
            <a:ext cx="402211" cy="0"/>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cxnSp>
        <p:nvCxnSpPr>
          <p:cNvPr id="24" name="Straight Arrow Connector 23">
            <a:extLst>
              <a:ext uri="{FF2B5EF4-FFF2-40B4-BE49-F238E27FC236}">
                <a16:creationId xmlns:a16="http://schemas.microsoft.com/office/drawing/2014/main" id="{199D090E-D195-8B4F-BBDA-52630CDE9312}"/>
              </a:ext>
            </a:extLst>
          </p:cNvPr>
          <p:cNvCxnSpPr>
            <a:cxnSpLocks/>
            <a:stCxn id="10" idx="3"/>
          </p:cNvCxnSpPr>
          <p:nvPr/>
        </p:nvCxnSpPr>
        <p:spPr>
          <a:xfrm>
            <a:off x="1103579" y="2608124"/>
            <a:ext cx="411585" cy="0"/>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33" name="TextBox 32">
            <a:extLst>
              <a:ext uri="{FF2B5EF4-FFF2-40B4-BE49-F238E27FC236}">
                <a16:creationId xmlns:a16="http://schemas.microsoft.com/office/drawing/2014/main" id="{CFBA27F1-9B88-2441-BBE3-E84C2B131439}"/>
              </a:ext>
            </a:extLst>
          </p:cNvPr>
          <p:cNvSpPr txBox="1"/>
          <p:nvPr/>
        </p:nvSpPr>
        <p:spPr>
          <a:xfrm>
            <a:off x="482600" y="3653013"/>
            <a:ext cx="5588000" cy="1200329"/>
          </a:xfrm>
          <a:prstGeom prst="rect">
            <a:avLst/>
          </a:prstGeom>
          <a:noFill/>
        </p:spPr>
        <p:txBody>
          <a:bodyPr wrap="square" rtlCol="0">
            <a:spAutoFit/>
          </a:bodyPr>
          <a:lstStyle/>
          <a:p>
            <a:r>
              <a:rPr lang="en-US" sz="2400" dirty="0">
                <a:sym typeface="Wingdings" pitchFamily="2" charset="2"/>
              </a:rPr>
              <a:t>Tracing</a:t>
            </a:r>
          </a:p>
          <a:p>
            <a:pPr marL="342900" indent="-342900">
              <a:buFont typeface="Arial" panose="020B0604020202020204" pitchFamily="34" charset="0"/>
              <a:buChar char="•"/>
            </a:pPr>
            <a:r>
              <a:rPr lang="en-US" sz="2400" dirty="0">
                <a:sym typeface="Wingdings" pitchFamily="2" charset="2"/>
              </a:rPr>
              <a:t>LLVM compiler pass</a:t>
            </a:r>
          </a:p>
          <a:p>
            <a:pPr marL="342900" indent="-342900">
              <a:buFont typeface="Arial" panose="020B0604020202020204" pitchFamily="34" charset="0"/>
              <a:buChar char="•"/>
            </a:pPr>
            <a:r>
              <a:rPr lang="en-US" sz="2400" dirty="0">
                <a:sym typeface="Wingdings" pitchFamily="2" charset="2"/>
              </a:rPr>
              <a:t>Run instrumented binary with test case</a:t>
            </a:r>
          </a:p>
        </p:txBody>
      </p:sp>
      <p:sp>
        <p:nvSpPr>
          <p:cNvPr id="34" name="TextBox 33">
            <a:extLst>
              <a:ext uri="{FF2B5EF4-FFF2-40B4-BE49-F238E27FC236}">
                <a16:creationId xmlns:a16="http://schemas.microsoft.com/office/drawing/2014/main" id="{F86E2C46-C021-0D44-987F-44ED87C43487}"/>
              </a:ext>
            </a:extLst>
          </p:cNvPr>
          <p:cNvSpPr txBox="1"/>
          <p:nvPr/>
        </p:nvSpPr>
        <p:spPr>
          <a:xfrm>
            <a:off x="494578" y="4907266"/>
            <a:ext cx="5880822" cy="1569660"/>
          </a:xfrm>
          <a:prstGeom prst="rect">
            <a:avLst/>
          </a:prstGeom>
          <a:noFill/>
        </p:spPr>
        <p:txBody>
          <a:bodyPr wrap="square" rtlCol="0">
            <a:spAutoFit/>
          </a:bodyPr>
          <a:lstStyle/>
          <a:p>
            <a:r>
              <a:rPr lang="en-US" sz="2400" dirty="0">
                <a:sym typeface="Wingdings" pitchFamily="2" charset="2"/>
              </a:rPr>
              <a:t>Inferring</a:t>
            </a:r>
          </a:p>
          <a:p>
            <a:pPr marL="342900" indent="-342900">
              <a:buFont typeface="Arial" panose="020B0604020202020204" pitchFamily="34" charset="0"/>
              <a:buChar char="•"/>
            </a:pPr>
            <a:r>
              <a:rPr lang="en-US" sz="2400" dirty="0">
                <a:sym typeface="Wingdings" pitchFamily="2" charset="2"/>
              </a:rPr>
              <a:t>Correlate program dependence to NVM correctness conditions</a:t>
            </a:r>
          </a:p>
          <a:p>
            <a:pPr marL="342900" indent="-342900">
              <a:buFont typeface="Arial" panose="020B0604020202020204" pitchFamily="34" charset="0"/>
              <a:buChar char="•"/>
            </a:pPr>
            <a:r>
              <a:rPr lang="en-US" sz="2400" dirty="0">
                <a:sym typeface="Wingdings" pitchFamily="2" charset="2"/>
              </a:rPr>
              <a:t>Static/dynamic trace analysis</a:t>
            </a:r>
          </a:p>
        </p:txBody>
      </p:sp>
      <p:sp>
        <p:nvSpPr>
          <p:cNvPr id="35" name="TextBox 34">
            <a:extLst>
              <a:ext uri="{FF2B5EF4-FFF2-40B4-BE49-F238E27FC236}">
                <a16:creationId xmlns:a16="http://schemas.microsoft.com/office/drawing/2014/main" id="{8571C552-1D00-AB4C-A7D2-F387A3BF1861}"/>
              </a:ext>
            </a:extLst>
          </p:cNvPr>
          <p:cNvSpPr txBox="1"/>
          <p:nvPr/>
        </p:nvSpPr>
        <p:spPr>
          <a:xfrm>
            <a:off x="6822130" y="3653013"/>
            <a:ext cx="4660388" cy="1200329"/>
          </a:xfrm>
          <a:prstGeom prst="rect">
            <a:avLst/>
          </a:prstGeom>
          <a:noFill/>
        </p:spPr>
        <p:txBody>
          <a:bodyPr wrap="square" rtlCol="0">
            <a:spAutoFit/>
          </a:bodyPr>
          <a:lstStyle/>
          <a:p>
            <a:r>
              <a:rPr lang="en-US" sz="2400" dirty="0">
                <a:sym typeface="Wingdings" pitchFamily="2" charset="2"/>
              </a:rPr>
              <a:t>Generation Crash Images</a:t>
            </a:r>
          </a:p>
          <a:p>
            <a:pPr marL="342900" indent="-342900">
              <a:buFont typeface="Arial" panose="020B0604020202020204" pitchFamily="34" charset="0"/>
              <a:buChar char="•"/>
            </a:pPr>
            <a:r>
              <a:rPr lang="en-US" sz="2400" dirty="0">
                <a:sym typeface="Wingdings" pitchFamily="2" charset="2"/>
              </a:rPr>
              <a:t>Cache and NVM simulation</a:t>
            </a:r>
          </a:p>
          <a:p>
            <a:pPr marL="342900" indent="-342900">
              <a:buFont typeface="Arial" panose="020B0604020202020204" pitchFamily="34" charset="0"/>
              <a:buChar char="•"/>
            </a:pPr>
            <a:r>
              <a:rPr lang="en-US" sz="2400" dirty="0">
                <a:sym typeface="Wingdings" pitchFamily="2" charset="2"/>
              </a:rPr>
              <a:t>Crash before fence</a:t>
            </a:r>
          </a:p>
        </p:txBody>
      </p:sp>
      <p:sp>
        <p:nvSpPr>
          <p:cNvPr id="36" name="TextBox 35">
            <a:extLst>
              <a:ext uri="{FF2B5EF4-FFF2-40B4-BE49-F238E27FC236}">
                <a16:creationId xmlns:a16="http://schemas.microsoft.com/office/drawing/2014/main" id="{77BA034A-B038-5D4B-93F8-59273CB7BE21}"/>
              </a:ext>
            </a:extLst>
          </p:cNvPr>
          <p:cNvSpPr txBox="1"/>
          <p:nvPr/>
        </p:nvSpPr>
        <p:spPr>
          <a:xfrm>
            <a:off x="6822130" y="4907266"/>
            <a:ext cx="4660388" cy="1200329"/>
          </a:xfrm>
          <a:prstGeom prst="rect">
            <a:avLst/>
          </a:prstGeom>
          <a:noFill/>
        </p:spPr>
        <p:txBody>
          <a:bodyPr wrap="square" rtlCol="0">
            <a:spAutoFit/>
          </a:bodyPr>
          <a:lstStyle/>
          <a:p>
            <a:r>
              <a:rPr lang="en-US" sz="2400" dirty="0">
                <a:sym typeface="Wingdings" pitchFamily="2" charset="2"/>
              </a:rPr>
              <a:t>Output Equivalence Checking</a:t>
            </a:r>
          </a:p>
          <a:p>
            <a:pPr marL="342900" indent="-342900">
              <a:buFont typeface="Arial" panose="020B0604020202020204" pitchFamily="34" charset="0"/>
              <a:buChar char="•"/>
            </a:pPr>
            <a:r>
              <a:rPr lang="en-US" sz="2400" dirty="0">
                <a:sym typeface="Wingdings" pitchFamily="2" charset="2"/>
              </a:rPr>
              <a:t>Report a bug if a testing output matches neither of the oracles</a:t>
            </a:r>
          </a:p>
        </p:txBody>
      </p:sp>
    </p:spTree>
    <p:extLst>
      <p:ext uri="{BB962C8B-B14F-4D97-AF65-F5344CB8AC3E}">
        <p14:creationId xmlns:p14="http://schemas.microsoft.com/office/powerpoint/2010/main" val="1246308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6"/>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0"/>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4"/>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22"/>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6"/>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5"/>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10" grpId="0"/>
      <p:bldP spid="11" grpId="0" animBg="1"/>
      <p:bldP spid="12" grpId="0" animBg="1"/>
      <p:bldP spid="13" grpId="0" animBg="1"/>
      <p:bldP spid="14" grpId="0"/>
      <p:bldP spid="15" grpId="0"/>
      <p:bldP spid="16" grpId="0" animBg="1"/>
      <p:bldP spid="33" grpId="0"/>
      <p:bldP spid="34" grpId="0"/>
      <p:bldP spid="35" grpId="0"/>
      <p:bldP spid="3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A04D9009-F04A-FC49-AF90-573F72416DAB}"/>
              </a:ext>
            </a:extLst>
          </p:cNvPr>
          <p:cNvCxnSpPr>
            <a:cxnSpLocks/>
          </p:cNvCxnSpPr>
          <p:nvPr/>
        </p:nvCxnSpPr>
        <p:spPr>
          <a:xfrm>
            <a:off x="459582" y="859962"/>
            <a:ext cx="10511783" cy="0"/>
          </a:xfrm>
          <a:prstGeom prst="line">
            <a:avLst/>
          </a:prstGeom>
          <a:ln w="76200">
            <a:solidFill>
              <a:srgbClr val="C00000"/>
            </a:solidFill>
          </a:ln>
        </p:spPr>
        <p:style>
          <a:lnRef idx="3">
            <a:schemeClr val="accent2"/>
          </a:lnRef>
          <a:fillRef idx="0">
            <a:schemeClr val="accent2"/>
          </a:fillRef>
          <a:effectRef idx="2">
            <a:schemeClr val="accent2"/>
          </a:effectRef>
          <a:fontRef idx="minor">
            <a:schemeClr val="tx1"/>
          </a:fontRef>
        </p:style>
      </p:cxnSp>
      <p:sp>
        <p:nvSpPr>
          <p:cNvPr id="4" name="Title 1">
            <a:extLst>
              <a:ext uri="{FF2B5EF4-FFF2-40B4-BE49-F238E27FC236}">
                <a16:creationId xmlns:a16="http://schemas.microsoft.com/office/drawing/2014/main" id="{68EC50AD-D157-AE44-B761-0F922CC81389}"/>
              </a:ext>
            </a:extLst>
          </p:cNvPr>
          <p:cNvSpPr txBox="1">
            <a:spLocks/>
          </p:cNvSpPr>
          <p:nvPr/>
        </p:nvSpPr>
        <p:spPr>
          <a:xfrm>
            <a:off x="409575" y="362605"/>
            <a:ext cx="10515600" cy="510541"/>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dirty="0">
                <a:latin typeface="Calibri" panose="020F0502020204030204" pitchFamily="34" charset="0"/>
                <a:cs typeface="Calibri" panose="020F0502020204030204" pitchFamily="34" charset="0"/>
              </a:rPr>
              <a:t>Detected Correctness Bugs</a:t>
            </a:r>
          </a:p>
        </p:txBody>
      </p:sp>
      <p:sp>
        <p:nvSpPr>
          <p:cNvPr id="7" name="Slide Number Placeholder 6">
            <a:extLst>
              <a:ext uri="{FF2B5EF4-FFF2-40B4-BE49-F238E27FC236}">
                <a16:creationId xmlns:a16="http://schemas.microsoft.com/office/drawing/2014/main" id="{D4B2BBAF-8382-EA4A-AE06-B5562728CB31}"/>
              </a:ext>
            </a:extLst>
          </p:cNvPr>
          <p:cNvSpPr>
            <a:spLocks noGrp="1"/>
          </p:cNvSpPr>
          <p:nvPr>
            <p:ph type="sldNum" sz="quarter" idx="12"/>
          </p:nvPr>
        </p:nvSpPr>
        <p:spPr/>
        <p:txBody>
          <a:bodyPr/>
          <a:lstStyle/>
          <a:p>
            <a:fld id="{9A31AEB5-0D90-3340-AFD9-9850B4457261}" type="slidenum">
              <a:rPr lang="en-US" smtClean="0"/>
              <a:t>9</a:t>
            </a:fld>
            <a:endParaRPr lang="en-US"/>
          </a:p>
        </p:txBody>
      </p:sp>
      <p:sp>
        <p:nvSpPr>
          <p:cNvPr id="8" name="TextBox 7">
            <a:extLst>
              <a:ext uri="{FF2B5EF4-FFF2-40B4-BE49-F238E27FC236}">
                <a16:creationId xmlns:a16="http://schemas.microsoft.com/office/drawing/2014/main" id="{B57A03E1-0F74-1045-8727-A12559114F60}"/>
              </a:ext>
            </a:extLst>
          </p:cNvPr>
          <p:cNvSpPr txBox="1"/>
          <p:nvPr/>
        </p:nvSpPr>
        <p:spPr>
          <a:xfrm>
            <a:off x="409575" y="1056048"/>
            <a:ext cx="11163670" cy="1569660"/>
          </a:xfrm>
          <a:prstGeom prst="rect">
            <a:avLst/>
          </a:prstGeom>
          <a:noFill/>
        </p:spPr>
        <p:txBody>
          <a:bodyPr wrap="square" rtlCol="0">
            <a:spAutoFit/>
          </a:bodyPr>
          <a:lstStyle/>
          <a:p>
            <a:pPr marL="342900" indent="-342900">
              <a:buFont typeface="Arial" panose="020B0604020202020204" pitchFamily="34" charset="0"/>
              <a:buChar char="•"/>
            </a:pPr>
            <a:r>
              <a:rPr lang="en-US" sz="2400" dirty="0">
                <a:sym typeface="Wingdings" pitchFamily="2" charset="2"/>
              </a:rPr>
              <a:t>20 NVM applications</a:t>
            </a:r>
          </a:p>
          <a:p>
            <a:pPr marL="342900" indent="-342900">
              <a:buFont typeface="Arial" panose="020B0604020202020204" pitchFamily="34" charset="0"/>
              <a:buChar char="•"/>
            </a:pPr>
            <a:r>
              <a:rPr lang="en-US" sz="2400" dirty="0">
                <a:sym typeface="Wingdings" pitchFamily="2" charset="2"/>
              </a:rPr>
              <a:t>2000 randomly generated key-value operations</a:t>
            </a:r>
          </a:p>
          <a:p>
            <a:pPr marL="342900" indent="-342900">
              <a:buFont typeface="Arial" panose="020B0604020202020204" pitchFamily="34" charset="0"/>
              <a:buChar char="•"/>
            </a:pPr>
            <a:r>
              <a:rPr lang="en-US" sz="2400" dirty="0">
                <a:sym typeface="Wingdings" pitchFamily="2" charset="2"/>
              </a:rPr>
              <a:t>47 (36 new) correctness bugs from 18 apps</a:t>
            </a:r>
          </a:p>
          <a:p>
            <a:pPr marL="342900" indent="-342900">
              <a:buFont typeface="Arial" panose="020B0604020202020204" pitchFamily="34" charset="0"/>
              <a:buChar char="•"/>
            </a:pPr>
            <a:r>
              <a:rPr lang="en-US" sz="2400" dirty="0">
                <a:sym typeface="Wingdings" pitchFamily="2" charset="2"/>
              </a:rPr>
              <a:t>All confirmed by the developers</a:t>
            </a:r>
          </a:p>
        </p:txBody>
      </p:sp>
      <p:sp>
        <p:nvSpPr>
          <p:cNvPr id="11" name="TextBox 10">
            <a:extLst>
              <a:ext uri="{FF2B5EF4-FFF2-40B4-BE49-F238E27FC236}">
                <a16:creationId xmlns:a16="http://schemas.microsoft.com/office/drawing/2014/main" id="{E40EA487-19A6-9045-89A4-36CC36128B3C}"/>
              </a:ext>
            </a:extLst>
          </p:cNvPr>
          <p:cNvSpPr txBox="1"/>
          <p:nvPr/>
        </p:nvSpPr>
        <p:spPr>
          <a:xfrm>
            <a:off x="117474" y="2731999"/>
            <a:ext cx="5991226" cy="1569660"/>
          </a:xfrm>
          <a:prstGeom prst="rect">
            <a:avLst/>
          </a:prstGeom>
          <a:noFill/>
        </p:spPr>
        <p:txBody>
          <a:bodyPr wrap="square" rtlCol="0">
            <a:spAutoFit/>
          </a:bodyPr>
          <a:lstStyle/>
          <a:p>
            <a:r>
              <a:rPr lang="en-US" sz="2400" dirty="0">
                <a:sym typeface="Wingdings" pitchFamily="2" charset="2"/>
              </a:rPr>
              <a:t>Diverse impact</a:t>
            </a:r>
          </a:p>
          <a:p>
            <a:pPr marL="342900" indent="-342900">
              <a:buFont typeface="Arial" panose="020B0604020202020204" pitchFamily="34" charset="0"/>
              <a:buChar char="•"/>
            </a:pPr>
            <a:r>
              <a:rPr lang="en-US" sz="2400" dirty="0">
                <a:sym typeface="Wingdings" pitchFamily="2" charset="2"/>
              </a:rPr>
              <a:t>Lost, unexpected, duplicated key-</a:t>
            </a:r>
            <a:r>
              <a:rPr lang="en-US" sz="2400" dirty="0" err="1">
                <a:sym typeface="Wingdings" pitchFamily="2" charset="2"/>
              </a:rPr>
              <a:t>val</a:t>
            </a:r>
            <a:r>
              <a:rPr lang="en-US" sz="2400" dirty="0">
                <a:sym typeface="Wingdings" pitchFamily="2" charset="2"/>
              </a:rPr>
              <a:t> pairs</a:t>
            </a:r>
          </a:p>
          <a:p>
            <a:pPr marL="342900" indent="-342900">
              <a:buFont typeface="Arial" panose="020B0604020202020204" pitchFamily="34" charset="0"/>
              <a:buChar char="•"/>
            </a:pPr>
            <a:r>
              <a:rPr lang="en-US" sz="2400" dirty="0">
                <a:sym typeface="Wingdings" pitchFamily="2" charset="2"/>
              </a:rPr>
              <a:t>Unexpected operation failure</a:t>
            </a:r>
          </a:p>
          <a:p>
            <a:pPr marL="342900" indent="-342900">
              <a:buFont typeface="Arial" panose="020B0604020202020204" pitchFamily="34" charset="0"/>
              <a:buChar char="•"/>
            </a:pPr>
            <a:r>
              <a:rPr lang="en-US" sz="2400" dirty="0">
                <a:sym typeface="Wingdings" pitchFamily="2" charset="2"/>
              </a:rPr>
              <a:t>Inconsistent structure</a:t>
            </a:r>
          </a:p>
        </p:txBody>
      </p:sp>
      <p:sp>
        <p:nvSpPr>
          <p:cNvPr id="12" name="TextBox 11">
            <a:extLst>
              <a:ext uri="{FF2B5EF4-FFF2-40B4-BE49-F238E27FC236}">
                <a16:creationId xmlns:a16="http://schemas.microsoft.com/office/drawing/2014/main" id="{C6654111-684E-2F41-AC2A-58924A7D25BD}"/>
              </a:ext>
            </a:extLst>
          </p:cNvPr>
          <p:cNvSpPr txBox="1"/>
          <p:nvPr/>
        </p:nvSpPr>
        <p:spPr>
          <a:xfrm>
            <a:off x="5871633" y="2731999"/>
            <a:ext cx="6435726" cy="3046988"/>
          </a:xfrm>
          <a:prstGeom prst="rect">
            <a:avLst/>
          </a:prstGeom>
          <a:noFill/>
        </p:spPr>
        <p:txBody>
          <a:bodyPr wrap="square" rtlCol="0">
            <a:spAutoFit/>
          </a:bodyPr>
          <a:lstStyle/>
          <a:p>
            <a:r>
              <a:rPr lang="en-US" sz="2400" dirty="0">
                <a:sym typeface="Wingdings" pitchFamily="2" charset="2"/>
              </a:rPr>
              <a:t>Fixing strategies</a:t>
            </a:r>
          </a:p>
          <a:p>
            <a:pPr marL="342900" indent="-342900">
              <a:buFont typeface="Arial" panose="020B0604020202020204" pitchFamily="34" charset="0"/>
              <a:buChar char="•"/>
            </a:pPr>
            <a:r>
              <a:rPr lang="en-US" sz="2400" dirty="0">
                <a:sym typeface="Wingdings" pitchFamily="2" charset="2"/>
              </a:rPr>
              <a:t>Adding required persistence primitives</a:t>
            </a:r>
          </a:p>
          <a:p>
            <a:pPr marL="342900" indent="-342900">
              <a:buFont typeface="Arial" panose="020B0604020202020204" pitchFamily="34" charset="0"/>
              <a:buChar char="•"/>
            </a:pPr>
            <a:r>
              <a:rPr lang="en-US" sz="2400" dirty="0">
                <a:sym typeface="Wingdings" pitchFamily="2" charset="2"/>
              </a:rPr>
              <a:t>Reordering persistence primitives</a:t>
            </a:r>
          </a:p>
          <a:p>
            <a:pPr marL="342900" indent="-342900">
              <a:buFont typeface="Arial" panose="020B0604020202020204" pitchFamily="34" charset="0"/>
              <a:buChar char="•"/>
            </a:pPr>
            <a:r>
              <a:rPr lang="en-US" sz="2400" dirty="0">
                <a:sym typeface="Wingdings" pitchFamily="2" charset="2"/>
              </a:rPr>
              <a:t>Merge multiple writes into one word-size write</a:t>
            </a:r>
          </a:p>
          <a:p>
            <a:pPr marL="342900" indent="-342900">
              <a:buFont typeface="Arial" panose="020B0604020202020204" pitchFamily="34" charset="0"/>
              <a:buChar char="•"/>
            </a:pPr>
            <a:r>
              <a:rPr lang="en-US" sz="2400" dirty="0">
                <a:sym typeface="Wingdings" pitchFamily="2" charset="2"/>
              </a:rPr>
              <a:t>Crash-inconsistency-tolerable</a:t>
            </a:r>
          </a:p>
          <a:p>
            <a:pPr marL="342900" indent="-342900">
              <a:buFont typeface="Arial" panose="020B0604020202020204" pitchFamily="34" charset="0"/>
              <a:buChar char="•"/>
            </a:pPr>
            <a:r>
              <a:rPr lang="en-US" sz="2400" dirty="0">
                <a:sym typeface="Wingdings" pitchFamily="2" charset="2"/>
              </a:rPr>
              <a:t>Crash-inconsistency-recoverable</a:t>
            </a:r>
          </a:p>
          <a:p>
            <a:pPr marL="342900" indent="-342900">
              <a:buFont typeface="Arial" panose="020B0604020202020204" pitchFamily="34" charset="0"/>
              <a:buChar char="•"/>
            </a:pPr>
            <a:r>
              <a:rPr lang="en-US" sz="2400" dirty="0">
                <a:sym typeface="Wingdings" pitchFamily="2" charset="2"/>
              </a:rPr>
              <a:t>Logging/transaction</a:t>
            </a:r>
          </a:p>
          <a:p>
            <a:pPr marL="342900" indent="-342900">
              <a:buFont typeface="Arial" panose="020B0604020202020204" pitchFamily="34" charset="0"/>
              <a:buChar char="•"/>
            </a:pPr>
            <a:endParaRPr lang="en-US" sz="2400" dirty="0">
              <a:sym typeface="Wingdings" pitchFamily="2" charset="2"/>
            </a:endParaRPr>
          </a:p>
        </p:txBody>
      </p:sp>
      <p:sp>
        <p:nvSpPr>
          <p:cNvPr id="13" name="TextBox 12">
            <a:extLst>
              <a:ext uri="{FF2B5EF4-FFF2-40B4-BE49-F238E27FC236}">
                <a16:creationId xmlns:a16="http://schemas.microsoft.com/office/drawing/2014/main" id="{EAB54A27-8879-B646-A7FD-99FC89A7CED4}"/>
              </a:ext>
            </a:extLst>
          </p:cNvPr>
          <p:cNvSpPr txBox="1"/>
          <p:nvPr/>
        </p:nvSpPr>
        <p:spPr>
          <a:xfrm>
            <a:off x="0" y="5906221"/>
            <a:ext cx="12192000" cy="461665"/>
          </a:xfrm>
          <a:prstGeom prst="rect">
            <a:avLst/>
          </a:prstGeom>
          <a:noFill/>
        </p:spPr>
        <p:txBody>
          <a:bodyPr wrap="square" rtlCol="0">
            <a:spAutoFit/>
          </a:bodyPr>
          <a:lstStyle/>
          <a:p>
            <a:pPr algn="ctr"/>
            <a:r>
              <a:rPr lang="en-US" sz="2400" i="1" u="sng" dirty="0">
                <a:sym typeface="Wingdings" pitchFamily="2" charset="2"/>
              </a:rPr>
              <a:t>All those bug fixes are complicated and require deep understanding of the applications.</a:t>
            </a:r>
          </a:p>
        </p:txBody>
      </p:sp>
    </p:spTree>
    <p:extLst>
      <p:ext uri="{BB962C8B-B14F-4D97-AF65-F5344CB8AC3E}">
        <p14:creationId xmlns:p14="http://schemas.microsoft.com/office/powerpoint/2010/main" val="1044366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p:bldP spid="12" grpId="0"/>
      <p:bldP spid="13"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789</TotalTime>
  <Words>2865</Words>
  <Application>Microsoft Macintosh PowerPoint</Application>
  <PresentationFormat>Widescreen</PresentationFormat>
  <Paragraphs>341</Paragraphs>
  <Slides>12</Slides>
  <Notes>12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HK Grotesk Medium</vt: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Fu, Xinwei</dc:creator>
  <cp:lastModifiedBy>Fu, Xinwei</cp:lastModifiedBy>
  <cp:revision>209</cp:revision>
  <dcterms:created xsi:type="dcterms:W3CDTF">2021-09-30T18:59:04Z</dcterms:created>
  <dcterms:modified xsi:type="dcterms:W3CDTF">2021-10-11T16:47:19Z</dcterms:modified>
</cp:coreProperties>
</file>